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28"/>
  </p:notesMasterIdLst>
  <p:handoutMasterIdLst>
    <p:handoutMasterId r:id="rId29"/>
  </p:handoutMasterIdLst>
  <p:sldIdLst>
    <p:sldId id="310" r:id="rId2"/>
    <p:sldId id="311" r:id="rId3"/>
    <p:sldId id="265" r:id="rId4"/>
    <p:sldId id="312" r:id="rId5"/>
    <p:sldId id="290" r:id="rId6"/>
    <p:sldId id="288" r:id="rId7"/>
    <p:sldId id="267" r:id="rId8"/>
    <p:sldId id="291" r:id="rId9"/>
    <p:sldId id="297" r:id="rId10"/>
    <p:sldId id="268" r:id="rId11"/>
    <p:sldId id="313" r:id="rId12"/>
    <p:sldId id="292" r:id="rId13"/>
    <p:sldId id="296" r:id="rId14"/>
    <p:sldId id="294" r:id="rId15"/>
    <p:sldId id="295" r:id="rId16"/>
    <p:sldId id="298" r:id="rId17"/>
    <p:sldId id="309" r:id="rId18"/>
    <p:sldId id="299" r:id="rId19"/>
    <p:sldId id="300" r:id="rId20"/>
    <p:sldId id="308" r:id="rId21"/>
    <p:sldId id="302" r:id="rId22"/>
    <p:sldId id="303" r:id="rId23"/>
    <p:sldId id="304" r:id="rId24"/>
    <p:sldId id="314" r:id="rId25"/>
    <p:sldId id="306" r:id="rId26"/>
    <p:sldId id="271" r:id="rId27"/>
  </p:sldIdLst>
  <p:sldSz cx="9144000" cy="6858000" type="screen4x3"/>
  <p:notesSz cx="7099300" cy="10229850"/>
  <p:defaultTextStyle>
    <a:defPPr>
      <a:defRPr lang="en-GB"/>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CCFF"/>
    <a:srgbClr val="66CCFF"/>
    <a:srgbClr val="FFFF00"/>
    <a:srgbClr val="CC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1584" y="-426"/>
      </p:cViewPr>
      <p:guideLst>
        <p:guide orient="horz" pos="108"/>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60"/>
    </p:cViewPr>
  </p:sorterViewPr>
  <p:notesViewPr>
    <p:cSldViewPr>
      <p:cViewPr varScale="1">
        <p:scale>
          <a:sx n="78" d="100"/>
          <a:sy n="78" d="100"/>
        </p:scale>
        <p:origin x="-2160" y="-84"/>
      </p:cViewPr>
      <p:guideLst>
        <p:guide orient="horz" pos="3222"/>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3075" name="Rectangle 3"/>
          <p:cNvSpPr>
            <a:spLocks noGrp="1" noChangeArrowheads="1"/>
          </p:cNvSpPr>
          <p:nvPr>
            <p:ph type="dt" sz="quarter" idx="1"/>
          </p:nvPr>
        </p:nvSpPr>
        <p:spPr bwMode="auto">
          <a:xfrm>
            <a:off x="4022725"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endParaRPr lang="en-GB"/>
          </a:p>
        </p:txBody>
      </p:sp>
      <p:sp>
        <p:nvSpPr>
          <p:cNvPr id="3076" name="Rectangle 4"/>
          <p:cNvSpPr>
            <a:spLocks noGrp="1" noChangeArrowheads="1"/>
          </p:cNvSpPr>
          <p:nvPr>
            <p:ph type="ftr" sz="quarter" idx="2"/>
          </p:nvPr>
        </p:nvSpPr>
        <p:spPr bwMode="auto">
          <a:xfrm>
            <a:off x="0"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3077" name="Rectangle 5"/>
          <p:cNvSpPr>
            <a:spLocks noGrp="1" noChangeArrowheads="1"/>
          </p:cNvSpPr>
          <p:nvPr>
            <p:ph type="sldNum" sz="quarter" idx="3"/>
          </p:nvPr>
        </p:nvSpPr>
        <p:spPr bwMode="auto">
          <a:xfrm>
            <a:off x="4022725"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fld id="{EC275A0F-504B-4BDD-9943-FD71AF2D75FA}" type="slidenum">
              <a:rPr lang="en-GB"/>
              <a:pPr/>
              <a:t>‹#›</a:t>
            </a:fld>
            <a:endParaRPr lang="en-GB"/>
          </a:p>
        </p:txBody>
      </p:sp>
    </p:spTree>
    <p:extLst>
      <p:ext uri="{BB962C8B-B14F-4D97-AF65-F5344CB8AC3E}">
        <p14:creationId xmlns:p14="http://schemas.microsoft.com/office/powerpoint/2010/main" val="3886641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2051" name="Rectangle 3"/>
          <p:cNvSpPr>
            <a:spLocks noGrp="1" noChangeArrowheads="1"/>
          </p:cNvSpPr>
          <p:nvPr>
            <p:ph type="dt" idx="1"/>
          </p:nvPr>
        </p:nvSpPr>
        <p:spPr bwMode="auto">
          <a:xfrm>
            <a:off x="4022725" y="12700"/>
            <a:ext cx="3076575" cy="474663"/>
          </a:xfrm>
          <a:prstGeom prst="rect">
            <a:avLst/>
          </a:prstGeom>
          <a:noFill/>
          <a:ln w="9525">
            <a:noFill/>
            <a:miter lim="800000"/>
            <a:headEnd/>
            <a:tailEnd/>
          </a:ln>
          <a:effectLst/>
        </p:spPr>
        <p:txBody>
          <a:bodyPr vert="horz" wrap="square" lIns="20275" tIns="0" rIns="20275" bIns="0" numCol="1" anchor="t"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endParaRPr lang="en-GB"/>
          </a:p>
        </p:txBody>
      </p:sp>
      <p:sp>
        <p:nvSpPr>
          <p:cNvPr id="2052" name="Rectangle 4"/>
          <p:cNvSpPr>
            <a:spLocks noGrp="1" noChangeArrowheads="1"/>
          </p:cNvSpPr>
          <p:nvPr>
            <p:ph type="ftr" sz="quarter" idx="4"/>
          </p:nvPr>
        </p:nvSpPr>
        <p:spPr bwMode="auto">
          <a:xfrm>
            <a:off x="0"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defTabSz="811213" eaLnBrk="0" hangingPunct="0">
              <a:defRPr sz="1100" i="1">
                <a:solidFill>
                  <a:schemeClr val="tx1"/>
                </a:solidFill>
                <a:latin typeface="Times New Roman" pitchFamily="18" charset="0"/>
              </a:defRPr>
            </a:lvl1pPr>
          </a:lstStyle>
          <a:p>
            <a:endParaRPr lang="en-GB"/>
          </a:p>
        </p:txBody>
      </p:sp>
      <p:sp>
        <p:nvSpPr>
          <p:cNvPr id="2053" name="Rectangle 5"/>
          <p:cNvSpPr>
            <a:spLocks noGrp="1" noChangeArrowheads="1"/>
          </p:cNvSpPr>
          <p:nvPr>
            <p:ph type="sldNum" sz="quarter" idx="5"/>
          </p:nvPr>
        </p:nvSpPr>
        <p:spPr bwMode="auto">
          <a:xfrm>
            <a:off x="4022725" y="9742488"/>
            <a:ext cx="3076575" cy="474662"/>
          </a:xfrm>
          <a:prstGeom prst="rect">
            <a:avLst/>
          </a:prstGeom>
          <a:noFill/>
          <a:ln w="9525">
            <a:noFill/>
            <a:miter lim="800000"/>
            <a:headEnd/>
            <a:tailEnd/>
          </a:ln>
          <a:effectLst/>
        </p:spPr>
        <p:txBody>
          <a:bodyPr vert="horz" wrap="square" lIns="20275" tIns="0" rIns="20275" bIns="0" numCol="1" anchor="b" anchorCtr="0" compatLnSpc="1">
            <a:prstTxWarp prst="textNoShape">
              <a:avLst/>
            </a:prstTxWarp>
          </a:bodyPr>
          <a:lstStyle>
            <a:lvl1pPr algn="r" defTabSz="811213" eaLnBrk="0" hangingPunct="0">
              <a:defRPr sz="1100" i="1">
                <a:solidFill>
                  <a:schemeClr val="tx1"/>
                </a:solidFill>
                <a:latin typeface="Times New Roman" pitchFamily="18" charset="0"/>
              </a:defRPr>
            </a:lvl1pPr>
          </a:lstStyle>
          <a:p>
            <a:fld id="{27B3F475-E783-428C-A234-B58867EBB447}" type="slidenum">
              <a:rPr lang="en-GB"/>
              <a:pPr/>
              <a:t>‹#›</a:t>
            </a:fld>
            <a:endParaRPr lang="en-GB"/>
          </a:p>
        </p:txBody>
      </p:sp>
      <p:sp>
        <p:nvSpPr>
          <p:cNvPr id="2054" name="Rectangle 6"/>
          <p:cNvSpPr>
            <a:spLocks noGrp="1" noChangeArrowheads="1"/>
          </p:cNvSpPr>
          <p:nvPr>
            <p:ph type="body" sz="quarter" idx="3"/>
          </p:nvPr>
        </p:nvSpPr>
        <p:spPr bwMode="auto">
          <a:xfrm>
            <a:off x="946150" y="4875213"/>
            <a:ext cx="5207000" cy="4622800"/>
          </a:xfrm>
          <a:prstGeom prst="rect">
            <a:avLst/>
          </a:prstGeom>
          <a:noFill/>
          <a:ln w="9525">
            <a:noFill/>
            <a:miter lim="800000"/>
            <a:headEnd/>
            <a:tailEnd/>
          </a:ln>
          <a:effectLst/>
        </p:spPr>
        <p:txBody>
          <a:bodyPr vert="horz" wrap="square" lIns="97995" tIns="48998" rIns="97995" bIns="4899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5" name="Rectangle 7"/>
          <p:cNvSpPr>
            <a:spLocks noGrp="1" noRot="1" noChangeAspect="1" noChangeArrowheads="1" noTextEdit="1"/>
          </p:cNvSpPr>
          <p:nvPr>
            <p:ph type="sldImg" idx="2"/>
          </p:nvPr>
        </p:nvSpPr>
        <p:spPr bwMode="auto">
          <a:xfrm>
            <a:off x="1166813" y="893763"/>
            <a:ext cx="4765675" cy="357346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57526947"/>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950" y="692150"/>
            <a:ext cx="4387850" cy="604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92150"/>
            <a:ext cx="4387850" cy="604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9.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6.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0.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5.xml"/><Relationship Id="rId1" Type="http://schemas.openxmlformats.org/officeDocument/2006/relationships/vmlDrawing" Target="../drawings/vmlDrawing7.vml"/><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5.xml"/><Relationship Id="rId1" Type="http://schemas.openxmlformats.org/officeDocument/2006/relationships/vmlDrawing" Target="../drawings/vmlDrawing8.vml"/><Relationship Id="rId6" Type="http://schemas.openxmlformats.org/officeDocument/2006/relationships/image" Target="../media/image23.wmf"/><Relationship Id="rId5" Type="http://schemas.openxmlformats.org/officeDocument/2006/relationships/oleObject" Target="../embeddings/oleObject14.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image" Target="../media/image25.wmf"/><Relationship Id="rId5" Type="http://schemas.openxmlformats.org/officeDocument/2006/relationships/oleObject" Target="../embeddings/oleObject16.bin"/><Relationship Id="rId4" Type="http://schemas.openxmlformats.org/officeDocument/2006/relationships/image" Target="../media/image24.wmf"/></Relationships>
</file>

<file path=ppt/slides/_rels/slide21.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image" Target="../media/image27.wmf"/><Relationship Id="rId5" Type="http://schemas.openxmlformats.org/officeDocument/2006/relationships/oleObject" Target="../embeddings/oleObject18.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5.xml"/><Relationship Id="rId1" Type="http://schemas.openxmlformats.org/officeDocument/2006/relationships/vmlDrawing" Target="../drawings/vmlDrawing11.vml"/><Relationship Id="rId4" Type="http://schemas.openxmlformats.org/officeDocument/2006/relationships/image" Target="../media/image30.wmf"/></Relationships>
</file>

<file path=ppt/slides/_rels/slide25.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image" Target="../media/image32.wmf"/><Relationship Id="rId5" Type="http://schemas.openxmlformats.org/officeDocument/2006/relationships/oleObject" Target="../embeddings/oleObject23.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25.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da-DK" dirty="0" smtClean="0">
                <a:solidFill>
                  <a:srgbClr val="FFFFFF"/>
                </a:solidFill>
              </a:rPr>
              <a:t>MIKE 11</a:t>
            </a:r>
            <a:endParaRPr lang="en-US" dirty="0">
              <a:solidFill>
                <a:srgbClr val="FFFFFF"/>
              </a:solidFill>
            </a:endParaRPr>
          </a:p>
        </p:txBody>
      </p:sp>
      <p:sp>
        <p:nvSpPr>
          <p:cNvPr id="4" name="Subtitle 3"/>
          <p:cNvSpPr>
            <a:spLocks noGrp="1"/>
          </p:cNvSpPr>
          <p:nvPr>
            <p:ph type="subTitle" idx="1"/>
          </p:nvPr>
        </p:nvSpPr>
        <p:spPr/>
        <p:txBody>
          <a:bodyPr>
            <a:normAutofit/>
          </a:bodyPr>
          <a:lstStyle/>
          <a:p>
            <a:r>
              <a:rPr lang="da-DK" dirty="0" err="1">
                <a:solidFill>
                  <a:srgbClr val="FFFFFF"/>
                </a:solidFill>
              </a:rPr>
              <a:t>Rainfall</a:t>
            </a:r>
            <a:r>
              <a:rPr lang="da-DK" dirty="0">
                <a:solidFill>
                  <a:srgbClr val="FFFFFF"/>
                </a:solidFill>
              </a:rPr>
              <a:t> </a:t>
            </a:r>
            <a:r>
              <a:rPr lang="da-DK" dirty="0" err="1">
                <a:solidFill>
                  <a:srgbClr val="FFFFFF"/>
                </a:solidFill>
              </a:rPr>
              <a:t>Runoff</a:t>
            </a:r>
            <a:r>
              <a:rPr lang="da-DK" dirty="0">
                <a:solidFill>
                  <a:srgbClr val="FFFFFF"/>
                </a:solidFill>
              </a:rPr>
              <a:t> </a:t>
            </a:r>
            <a:r>
              <a:rPr lang="da-DK" dirty="0" err="1" smtClean="0">
                <a:solidFill>
                  <a:srgbClr val="FFFFFF"/>
                </a:solidFill>
              </a:rPr>
              <a:t>using</a:t>
            </a:r>
            <a:r>
              <a:rPr lang="da-DK" dirty="0" smtClean="0">
                <a:solidFill>
                  <a:srgbClr val="FFFFFF"/>
                </a:solidFill>
              </a:rPr>
              <a:t> </a:t>
            </a:r>
            <a:r>
              <a:rPr lang="da-DK" dirty="0">
                <a:solidFill>
                  <a:srgbClr val="FFFFFF"/>
                </a:solidFill>
              </a:rPr>
              <a:t>the FEH </a:t>
            </a:r>
            <a:r>
              <a:rPr lang="da-DK" dirty="0" smtClean="0">
                <a:solidFill>
                  <a:srgbClr val="FFFFFF"/>
                </a:solidFill>
              </a:rPr>
              <a:t>Method</a:t>
            </a:r>
          </a:p>
          <a:p>
            <a:endParaRPr lang="da-DK" dirty="0">
              <a:solidFill>
                <a:srgbClr val="FFFFFF"/>
              </a:solidFill>
            </a:endParaRPr>
          </a:p>
        </p:txBody>
      </p:sp>
      <p:sp>
        <p:nvSpPr>
          <p:cNvPr id="2" name="Footer Placeholder 1"/>
          <p:cNvSpPr>
            <a:spLocks noGrp="1"/>
          </p:cNvSpPr>
          <p:nvPr>
            <p:ph type="ftr" sz="quarter" idx="3"/>
          </p:nvPr>
        </p:nvSpPr>
        <p:spPr/>
        <p:txBody>
          <a:bodyPr/>
          <a:lstStyle/>
          <a:p>
            <a:r>
              <a:rPr lang="en-GB" smtClean="0"/>
              <a:t>© DHI</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1400" b="1" i="1">
              <a:latin typeface="Arial" charset="0"/>
            </a:endParaRPr>
          </a:p>
        </p:txBody>
      </p:sp>
      <p:sp>
        <p:nvSpPr>
          <p:cNvPr id="23572" name="Rectangle 20"/>
          <p:cNvSpPr>
            <a:spLocks noGrp="1" noChangeArrowheads="1"/>
          </p:cNvSpPr>
          <p:nvPr>
            <p:ph type="title"/>
          </p:nvPr>
        </p:nvSpPr>
        <p:spPr>
          <a:noFill/>
          <a:ln/>
        </p:spPr>
        <p:txBody>
          <a:bodyPr/>
          <a:lstStyle/>
          <a:p>
            <a:r>
              <a:rPr lang="en-GB" dirty="0">
                <a:solidFill>
                  <a:srgbClr val="FFFFFF"/>
                </a:solidFill>
              </a:rPr>
              <a:t>FEH Unit Hydrograph</a:t>
            </a:r>
          </a:p>
        </p:txBody>
      </p:sp>
      <p:sp>
        <p:nvSpPr>
          <p:cNvPr id="2" name="Content Placeholder 1"/>
          <p:cNvSpPr>
            <a:spLocks noGrp="1"/>
          </p:cNvSpPr>
          <p:nvPr>
            <p:ph sz="quarter" idx="13"/>
          </p:nvPr>
        </p:nvSpPr>
        <p:spPr/>
        <p:txBody>
          <a:bodyPr/>
          <a:lstStyle/>
          <a:p>
            <a:pPr marL="0" indent="0">
              <a:buNone/>
            </a:pPr>
            <a:r>
              <a:rPr lang="en-US" b="1" dirty="0">
                <a:latin typeface="Arial" charset="0"/>
              </a:rPr>
              <a:t>Hydrograph </a:t>
            </a:r>
            <a:r>
              <a:rPr lang="en-US" dirty="0">
                <a:latin typeface="Arial" charset="0"/>
              </a:rPr>
              <a:t>(distribution of the runoff in time):</a:t>
            </a:r>
            <a:br>
              <a:rPr lang="en-US" dirty="0">
                <a:latin typeface="Arial" charset="0"/>
              </a:rPr>
            </a:br>
            <a:r>
              <a:rPr lang="en-US" i="1" dirty="0">
                <a:latin typeface="Arial" charset="0"/>
              </a:rPr>
              <a:t>(Unit Hydrograph: Unit pulse response function of linear hydrological system)</a:t>
            </a:r>
            <a:br>
              <a:rPr lang="en-US" i="1" dirty="0">
                <a:latin typeface="Arial" charset="0"/>
              </a:rPr>
            </a:br>
            <a:r>
              <a:rPr lang="en-US" i="1" dirty="0">
                <a:latin typeface="Arial" charset="0"/>
              </a:rPr>
              <a:t/>
            </a:r>
            <a:br>
              <a:rPr lang="en-US" i="1" dirty="0">
                <a:latin typeface="Arial" charset="0"/>
              </a:rPr>
            </a:br>
            <a:r>
              <a:rPr lang="en-US" b="1" dirty="0">
                <a:latin typeface="Arial" charset="0"/>
              </a:rPr>
              <a:t>FSR triangular hydrograph: </a:t>
            </a:r>
            <a:br>
              <a:rPr lang="en-US" b="1" dirty="0">
                <a:latin typeface="Arial" charset="0"/>
              </a:rPr>
            </a:br>
            <a:r>
              <a:rPr lang="en-US" dirty="0">
                <a:latin typeface="Arial" charset="0"/>
              </a:rPr>
              <a:t>(The standard hydrograph)</a:t>
            </a:r>
            <a:br>
              <a:rPr lang="en-US" dirty="0">
                <a:latin typeface="Arial" charset="0"/>
              </a:rPr>
            </a:br>
            <a:endParaRPr lang="en-US" dirty="0">
              <a:latin typeface="Arial" charset="0"/>
            </a:endParaRPr>
          </a:p>
          <a:p>
            <a:pPr marL="0" indent="0">
              <a:buNone/>
            </a:pPr>
            <a:endParaRPr lang="en-GB" dirty="0"/>
          </a:p>
        </p:txBody>
      </p:sp>
      <p:sp>
        <p:nvSpPr>
          <p:cNvPr id="21" name="AutoShape 21"/>
          <p:cNvSpPr>
            <a:spLocks noChangeArrowheads="1"/>
          </p:cNvSpPr>
          <p:nvPr/>
        </p:nvSpPr>
        <p:spPr bwMode="auto">
          <a:xfrm>
            <a:off x="971872" y="3068960"/>
            <a:ext cx="7848600" cy="3240088"/>
          </a:xfrm>
          <a:prstGeom prst="roundRect">
            <a:avLst>
              <a:gd name="adj" fmla="val 16667"/>
            </a:avLst>
          </a:prstGeom>
          <a:solidFill>
            <a:schemeClr val="bg2"/>
          </a:solidFill>
          <a:ln w="9525">
            <a:solidFill>
              <a:schemeClr val="tx1"/>
            </a:solidFill>
            <a:round/>
            <a:headEnd type="none" w="sm" len="sm"/>
            <a:tailEnd type="none" w="sm" len="sm"/>
          </a:ln>
          <a:effectLst/>
        </p:spPr>
        <p:txBody>
          <a:bodyPr wrap="none" anchor="ctr"/>
          <a:lstStyle/>
          <a:p>
            <a:pPr algn="ctr"/>
            <a:endParaRPr lang="en-US" sz="1800">
              <a:latin typeface="Arial" charset="0"/>
            </a:endParaRPr>
          </a:p>
        </p:txBody>
      </p:sp>
      <p:sp>
        <p:nvSpPr>
          <p:cNvPr id="22" name="Line 6"/>
          <p:cNvSpPr>
            <a:spLocks noChangeShapeType="1"/>
          </p:cNvSpPr>
          <p:nvPr/>
        </p:nvSpPr>
        <p:spPr bwMode="auto">
          <a:xfrm flipV="1">
            <a:off x="3421384" y="3221360"/>
            <a:ext cx="0" cy="2514600"/>
          </a:xfrm>
          <a:prstGeom prst="line">
            <a:avLst/>
          </a:prstGeom>
          <a:noFill/>
          <a:ln w="25400">
            <a:solidFill>
              <a:schemeClr val="tx1"/>
            </a:solidFill>
            <a:round/>
            <a:headEnd type="none" w="sm" len="sm"/>
            <a:tailEnd type="triangle" w="sm" len="sm"/>
          </a:ln>
          <a:effectLst/>
        </p:spPr>
        <p:txBody>
          <a:bodyPr wrap="none" anchor="ctr"/>
          <a:lstStyle/>
          <a:p>
            <a:endParaRPr lang="en-US"/>
          </a:p>
        </p:txBody>
      </p:sp>
      <p:sp>
        <p:nvSpPr>
          <p:cNvPr id="23" name="Line 7"/>
          <p:cNvSpPr>
            <a:spLocks noChangeShapeType="1"/>
          </p:cNvSpPr>
          <p:nvPr/>
        </p:nvSpPr>
        <p:spPr bwMode="auto">
          <a:xfrm>
            <a:off x="3421384" y="5735960"/>
            <a:ext cx="3657600" cy="0"/>
          </a:xfrm>
          <a:prstGeom prst="line">
            <a:avLst/>
          </a:prstGeom>
          <a:noFill/>
          <a:ln w="25400">
            <a:solidFill>
              <a:schemeClr val="tx1"/>
            </a:solidFill>
            <a:round/>
            <a:headEnd type="none" w="sm" len="sm"/>
            <a:tailEnd type="triangle" w="sm" len="sm"/>
          </a:ln>
          <a:effectLst/>
        </p:spPr>
        <p:txBody>
          <a:bodyPr wrap="none" anchor="ctr"/>
          <a:lstStyle/>
          <a:p>
            <a:endParaRPr lang="en-US"/>
          </a:p>
        </p:txBody>
      </p:sp>
      <p:sp>
        <p:nvSpPr>
          <p:cNvPr id="24" name="Line 8"/>
          <p:cNvSpPr>
            <a:spLocks noChangeShapeType="1"/>
          </p:cNvSpPr>
          <p:nvPr/>
        </p:nvSpPr>
        <p:spPr bwMode="auto">
          <a:xfrm flipV="1">
            <a:off x="3421384" y="3449960"/>
            <a:ext cx="1600200" cy="2286000"/>
          </a:xfrm>
          <a:prstGeom prst="line">
            <a:avLst/>
          </a:prstGeom>
          <a:noFill/>
          <a:ln w="9525">
            <a:solidFill>
              <a:schemeClr val="tx1"/>
            </a:solidFill>
            <a:round/>
            <a:headEnd type="none" w="sm" len="sm"/>
            <a:tailEnd type="none" w="sm" len="sm"/>
          </a:ln>
          <a:effectLst/>
        </p:spPr>
        <p:txBody>
          <a:bodyPr wrap="none" anchor="ctr"/>
          <a:lstStyle/>
          <a:p>
            <a:endParaRPr lang="en-US"/>
          </a:p>
        </p:txBody>
      </p:sp>
      <p:sp>
        <p:nvSpPr>
          <p:cNvPr id="25" name="Line 9"/>
          <p:cNvSpPr>
            <a:spLocks noChangeShapeType="1"/>
          </p:cNvSpPr>
          <p:nvPr/>
        </p:nvSpPr>
        <p:spPr bwMode="auto">
          <a:xfrm>
            <a:off x="5021584" y="3449960"/>
            <a:ext cx="1676400" cy="2286000"/>
          </a:xfrm>
          <a:prstGeom prst="line">
            <a:avLst/>
          </a:prstGeom>
          <a:noFill/>
          <a:ln w="9525">
            <a:solidFill>
              <a:schemeClr val="tx1"/>
            </a:solidFill>
            <a:round/>
            <a:headEnd type="none" w="sm" len="sm"/>
            <a:tailEnd type="none" w="sm" len="sm"/>
          </a:ln>
          <a:effectLst/>
        </p:spPr>
        <p:txBody>
          <a:bodyPr wrap="none" anchor="ctr"/>
          <a:lstStyle/>
          <a:p>
            <a:endParaRPr lang="en-US"/>
          </a:p>
        </p:txBody>
      </p:sp>
      <p:sp>
        <p:nvSpPr>
          <p:cNvPr id="26" name="Text Box 10"/>
          <p:cNvSpPr txBox="1">
            <a:spLocks noChangeArrowheads="1"/>
          </p:cNvSpPr>
          <p:nvPr/>
        </p:nvSpPr>
        <p:spPr bwMode="auto">
          <a:xfrm>
            <a:off x="7063109" y="5467673"/>
            <a:ext cx="615950" cy="366712"/>
          </a:xfrm>
          <a:prstGeom prst="rect">
            <a:avLst/>
          </a:prstGeom>
          <a:solidFill>
            <a:schemeClr val="bg2"/>
          </a:solidFill>
          <a:ln w="9525">
            <a:noFill/>
            <a:miter lim="800000"/>
            <a:headEnd type="none" w="sm" len="sm"/>
            <a:tailEnd type="none" w="sm" len="sm"/>
          </a:ln>
          <a:effectLst/>
        </p:spPr>
        <p:txBody>
          <a:bodyPr wrap="none">
            <a:spAutoFit/>
          </a:bodyPr>
          <a:lstStyle/>
          <a:p>
            <a:pPr defTabSz="762000" eaLnBrk="0" hangingPunct="0"/>
            <a:r>
              <a:rPr lang="en-GB" sz="1800">
                <a:solidFill>
                  <a:schemeClr val="tx1"/>
                </a:solidFill>
                <a:latin typeface="Arial" charset="0"/>
              </a:rPr>
              <a:t>time</a:t>
            </a:r>
          </a:p>
        </p:txBody>
      </p:sp>
      <p:sp>
        <p:nvSpPr>
          <p:cNvPr id="27" name="Line 11"/>
          <p:cNvSpPr>
            <a:spLocks noChangeShapeType="1"/>
          </p:cNvSpPr>
          <p:nvPr/>
        </p:nvSpPr>
        <p:spPr bwMode="auto">
          <a:xfrm>
            <a:off x="5021584" y="3449960"/>
            <a:ext cx="0" cy="2286000"/>
          </a:xfrm>
          <a:prstGeom prst="line">
            <a:avLst/>
          </a:prstGeom>
          <a:noFill/>
          <a:ln w="12700">
            <a:solidFill>
              <a:schemeClr val="tx1"/>
            </a:solidFill>
            <a:prstDash val="dash"/>
            <a:round/>
            <a:headEnd type="arrow" w="sm" len="sm"/>
            <a:tailEnd type="arrow" w="sm" len="sm"/>
          </a:ln>
          <a:effectLst/>
        </p:spPr>
        <p:txBody>
          <a:bodyPr wrap="none" anchor="ctr"/>
          <a:lstStyle/>
          <a:p>
            <a:endParaRPr lang="en-US"/>
          </a:p>
        </p:txBody>
      </p:sp>
      <p:sp>
        <p:nvSpPr>
          <p:cNvPr id="28" name="Text Box 12"/>
          <p:cNvSpPr txBox="1">
            <a:spLocks noChangeArrowheads="1"/>
          </p:cNvSpPr>
          <p:nvPr/>
        </p:nvSpPr>
        <p:spPr bwMode="auto">
          <a:xfrm>
            <a:off x="6240784" y="3526160"/>
            <a:ext cx="1430338" cy="366713"/>
          </a:xfrm>
          <a:prstGeom prst="rect">
            <a:avLst/>
          </a:prstGeom>
          <a:solidFill>
            <a:schemeClr val="bg2"/>
          </a:solidFill>
          <a:ln w="9525">
            <a:noFill/>
            <a:miter lim="800000"/>
            <a:headEnd type="none" w="sm" len="sm"/>
            <a:tailEnd type="none" w="sm" len="sm"/>
          </a:ln>
          <a:effectLst/>
        </p:spPr>
        <p:txBody>
          <a:bodyPr>
            <a:spAutoFit/>
          </a:bodyPr>
          <a:lstStyle/>
          <a:p>
            <a:pPr defTabSz="762000" eaLnBrk="0" hangingPunct="0"/>
            <a:r>
              <a:rPr lang="en-GB" sz="1800">
                <a:solidFill>
                  <a:schemeClr val="tx1"/>
                </a:solidFill>
                <a:latin typeface="Arial" charset="0"/>
              </a:rPr>
              <a:t>U</a:t>
            </a:r>
            <a:r>
              <a:rPr lang="en-GB" sz="1800" baseline="-25000">
                <a:solidFill>
                  <a:schemeClr val="tx1"/>
                </a:solidFill>
                <a:latin typeface="Arial" charset="0"/>
              </a:rPr>
              <a:t>p</a:t>
            </a:r>
            <a:r>
              <a:rPr lang="en-GB" sz="1800">
                <a:solidFill>
                  <a:schemeClr val="tx1"/>
                </a:solidFill>
                <a:latin typeface="Arial" charset="0"/>
              </a:rPr>
              <a:t>=2.2/T</a:t>
            </a:r>
            <a:r>
              <a:rPr lang="en-GB" sz="1800" baseline="-25000">
                <a:solidFill>
                  <a:schemeClr val="tx1"/>
                </a:solidFill>
                <a:latin typeface="Arial" charset="0"/>
              </a:rPr>
              <a:t>p</a:t>
            </a:r>
            <a:endParaRPr lang="en-GB" sz="1800">
              <a:solidFill>
                <a:schemeClr val="tx1"/>
              </a:solidFill>
              <a:latin typeface="Arial" charset="0"/>
            </a:endParaRPr>
          </a:p>
        </p:txBody>
      </p:sp>
      <p:sp>
        <p:nvSpPr>
          <p:cNvPr id="29" name="Line 13"/>
          <p:cNvSpPr>
            <a:spLocks noChangeShapeType="1"/>
          </p:cNvSpPr>
          <p:nvPr/>
        </p:nvSpPr>
        <p:spPr bwMode="auto">
          <a:xfrm flipV="1">
            <a:off x="5021584" y="3830960"/>
            <a:ext cx="1295400" cy="838200"/>
          </a:xfrm>
          <a:prstGeom prst="line">
            <a:avLst/>
          </a:prstGeom>
          <a:noFill/>
          <a:ln w="9525">
            <a:solidFill>
              <a:schemeClr val="accent2"/>
            </a:solidFill>
            <a:round/>
            <a:headEnd type="none" w="sm" len="sm"/>
            <a:tailEnd type="none" w="sm" len="sm"/>
          </a:ln>
          <a:effectLst/>
        </p:spPr>
        <p:txBody>
          <a:bodyPr wrap="none" anchor="ctr"/>
          <a:lstStyle/>
          <a:p>
            <a:endParaRPr lang="en-US"/>
          </a:p>
        </p:txBody>
      </p:sp>
      <p:sp>
        <p:nvSpPr>
          <p:cNvPr id="30" name="Line 14"/>
          <p:cNvSpPr>
            <a:spLocks noChangeShapeType="1"/>
          </p:cNvSpPr>
          <p:nvPr/>
        </p:nvSpPr>
        <p:spPr bwMode="auto">
          <a:xfrm>
            <a:off x="3421384" y="5888360"/>
            <a:ext cx="3276600" cy="0"/>
          </a:xfrm>
          <a:prstGeom prst="line">
            <a:avLst/>
          </a:prstGeom>
          <a:noFill/>
          <a:ln w="25400">
            <a:solidFill>
              <a:schemeClr val="tx1"/>
            </a:solidFill>
            <a:prstDash val="dash"/>
            <a:round/>
            <a:headEnd type="arrow" w="sm" len="sm"/>
            <a:tailEnd type="arrow" w="sm" len="sm"/>
          </a:ln>
          <a:effectLst/>
        </p:spPr>
        <p:txBody>
          <a:bodyPr wrap="none" anchor="ctr"/>
          <a:lstStyle/>
          <a:p>
            <a:endParaRPr lang="en-US"/>
          </a:p>
        </p:txBody>
      </p:sp>
      <p:sp>
        <p:nvSpPr>
          <p:cNvPr id="31" name="Text Box 15"/>
          <p:cNvSpPr txBox="1">
            <a:spLocks noChangeArrowheads="1"/>
          </p:cNvSpPr>
          <p:nvPr/>
        </p:nvSpPr>
        <p:spPr bwMode="auto">
          <a:xfrm>
            <a:off x="4335784" y="5959798"/>
            <a:ext cx="1277938" cy="366712"/>
          </a:xfrm>
          <a:prstGeom prst="rect">
            <a:avLst/>
          </a:prstGeom>
          <a:solidFill>
            <a:schemeClr val="bg2"/>
          </a:solidFill>
          <a:ln w="9525">
            <a:noFill/>
            <a:miter lim="800000"/>
            <a:headEnd type="none" w="sm" len="sm"/>
            <a:tailEnd type="none" w="sm" len="sm"/>
          </a:ln>
          <a:effectLst/>
        </p:spPr>
        <p:txBody>
          <a:bodyPr wrap="none">
            <a:spAutoFit/>
          </a:bodyPr>
          <a:lstStyle/>
          <a:p>
            <a:pPr defTabSz="762000" eaLnBrk="0" hangingPunct="0"/>
            <a:r>
              <a:rPr lang="en-GB" sz="1800" dirty="0">
                <a:solidFill>
                  <a:schemeClr val="tx1"/>
                </a:solidFill>
                <a:latin typeface="Arial" charset="0"/>
              </a:rPr>
              <a:t>TB=2.52T</a:t>
            </a:r>
            <a:r>
              <a:rPr lang="en-GB" sz="1800" baseline="-25000" dirty="0">
                <a:solidFill>
                  <a:schemeClr val="tx1"/>
                </a:solidFill>
                <a:latin typeface="Arial" charset="0"/>
              </a:rPr>
              <a:t>p</a:t>
            </a:r>
            <a:endParaRPr lang="en-GB" sz="1800" dirty="0">
              <a:solidFill>
                <a:schemeClr val="tx1"/>
              </a:solidFill>
              <a:latin typeface="Arial" charset="0"/>
            </a:endParaRPr>
          </a:p>
        </p:txBody>
      </p:sp>
      <p:sp>
        <p:nvSpPr>
          <p:cNvPr id="32" name="Text Box 16"/>
          <p:cNvSpPr txBox="1">
            <a:spLocks noChangeArrowheads="1"/>
          </p:cNvSpPr>
          <p:nvPr/>
        </p:nvSpPr>
        <p:spPr bwMode="auto">
          <a:xfrm>
            <a:off x="2343472" y="3068960"/>
            <a:ext cx="1149350" cy="366713"/>
          </a:xfrm>
          <a:prstGeom prst="rect">
            <a:avLst/>
          </a:prstGeom>
          <a:solidFill>
            <a:schemeClr val="bg2"/>
          </a:solidFill>
          <a:ln w="9525">
            <a:noFill/>
            <a:miter lim="800000"/>
            <a:headEnd type="none" w="sm" len="sm"/>
            <a:tailEnd type="none" w="sm" len="sm"/>
          </a:ln>
          <a:effectLst/>
        </p:spPr>
        <p:txBody>
          <a:bodyPr wrap="none">
            <a:spAutoFit/>
          </a:bodyPr>
          <a:lstStyle/>
          <a:p>
            <a:pPr defTabSz="762000" eaLnBrk="0" hangingPunct="0"/>
            <a:r>
              <a:rPr lang="en-GB" sz="1800">
                <a:solidFill>
                  <a:schemeClr val="tx1"/>
                </a:solidFill>
                <a:latin typeface="Arial" charset="0"/>
              </a:rPr>
              <a:t>(m/s/mm)</a:t>
            </a:r>
          </a:p>
        </p:txBody>
      </p:sp>
      <p:sp>
        <p:nvSpPr>
          <p:cNvPr id="33" name="Line 17"/>
          <p:cNvSpPr>
            <a:spLocks noChangeShapeType="1"/>
          </p:cNvSpPr>
          <p:nvPr/>
        </p:nvSpPr>
        <p:spPr bwMode="auto">
          <a:xfrm>
            <a:off x="3421384" y="3449960"/>
            <a:ext cx="1600200" cy="0"/>
          </a:xfrm>
          <a:prstGeom prst="line">
            <a:avLst/>
          </a:prstGeom>
          <a:noFill/>
          <a:ln w="9525">
            <a:solidFill>
              <a:schemeClr val="tx1"/>
            </a:solidFill>
            <a:round/>
            <a:headEnd type="none" w="sm" len="sm"/>
            <a:tailEnd type="triangle" w="sm" len="sm"/>
          </a:ln>
          <a:effectLst/>
        </p:spPr>
        <p:txBody>
          <a:bodyPr wrap="none" anchor="ctr"/>
          <a:lstStyle/>
          <a:p>
            <a:endParaRPr lang="en-US"/>
          </a:p>
        </p:txBody>
      </p:sp>
      <p:sp>
        <p:nvSpPr>
          <p:cNvPr id="34" name="Line 18"/>
          <p:cNvSpPr>
            <a:spLocks noChangeShapeType="1"/>
          </p:cNvSpPr>
          <p:nvPr/>
        </p:nvSpPr>
        <p:spPr bwMode="auto">
          <a:xfrm flipV="1">
            <a:off x="2506984" y="3449960"/>
            <a:ext cx="1447800" cy="1524000"/>
          </a:xfrm>
          <a:prstGeom prst="line">
            <a:avLst/>
          </a:prstGeom>
          <a:noFill/>
          <a:ln w="9525">
            <a:solidFill>
              <a:schemeClr val="accent2"/>
            </a:solidFill>
            <a:round/>
            <a:headEnd type="none" w="sm" len="sm"/>
            <a:tailEnd type="triangle" w="sm" len="sm"/>
          </a:ln>
          <a:effectLst/>
        </p:spPr>
        <p:txBody>
          <a:bodyPr wrap="none" anchor="ctr"/>
          <a:lstStyle/>
          <a:p>
            <a:endParaRPr lang="en-US"/>
          </a:p>
        </p:txBody>
      </p:sp>
      <p:sp>
        <p:nvSpPr>
          <p:cNvPr id="35" name="Text Box 19"/>
          <p:cNvSpPr txBox="1">
            <a:spLocks noChangeArrowheads="1"/>
          </p:cNvSpPr>
          <p:nvPr/>
        </p:nvSpPr>
        <p:spPr bwMode="auto">
          <a:xfrm>
            <a:off x="1111572" y="4869185"/>
            <a:ext cx="2236787" cy="366713"/>
          </a:xfrm>
          <a:prstGeom prst="rect">
            <a:avLst/>
          </a:prstGeom>
          <a:solidFill>
            <a:schemeClr val="bg2"/>
          </a:solidFill>
          <a:ln w="9525">
            <a:noFill/>
            <a:miter lim="800000"/>
            <a:headEnd type="none" w="sm" len="sm"/>
            <a:tailEnd type="none" w="sm" len="sm"/>
          </a:ln>
          <a:effectLst/>
        </p:spPr>
        <p:txBody>
          <a:bodyPr>
            <a:spAutoFit/>
          </a:bodyPr>
          <a:lstStyle/>
          <a:p>
            <a:pPr defTabSz="762000" eaLnBrk="0" hangingPunct="0"/>
            <a:r>
              <a:rPr lang="en-GB" sz="1800">
                <a:solidFill>
                  <a:schemeClr val="tx1"/>
                </a:solidFill>
                <a:latin typeface="Arial" charset="0"/>
              </a:rPr>
              <a:t>Time to peak: T</a:t>
            </a:r>
            <a:r>
              <a:rPr lang="en-GB" sz="1800" baseline="-25000">
                <a:solidFill>
                  <a:schemeClr val="tx1"/>
                </a:solidFill>
                <a:latin typeface="Arial" charset="0"/>
              </a:rPr>
              <a:t>p</a:t>
            </a:r>
            <a:endParaRPr lang="en-GB" sz="1800">
              <a:solidFill>
                <a:schemeClr val="tx1"/>
              </a:solidFill>
              <a:latin typeface="Arial" charset="0"/>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Determining the </a:t>
            </a:r>
            <a:r>
              <a:rPr lang="en-US" dirty="0" smtClean="0">
                <a:solidFill>
                  <a:srgbClr val="FFFFFF"/>
                </a:solidFill>
              </a:rPr>
              <a:t>Time </a:t>
            </a:r>
            <a:r>
              <a:rPr lang="en-US" dirty="0">
                <a:solidFill>
                  <a:srgbClr val="FFFFFF"/>
                </a:solidFill>
              </a:rPr>
              <a:t>to </a:t>
            </a:r>
            <a:r>
              <a:rPr lang="en-US" dirty="0" smtClean="0">
                <a:solidFill>
                  <a:srgbClr val="FFFFFF"/>
                </a:solidFill>
              </a:rPr>
              <a:t>Peak </a:t>
            </a:r>
            <a:r>
              <a:rPr lang="en-US" dirty="0" err="1">
                <a:solidFill>
                  <a:srgbClr val="FFFFFF"/>
                </a:solidFill>
              </a:rPr>
              <a:t>Tp</a:t>
            </a:r>
            <a:endParaRPr lang="en-GB" dirty="0"/>
          </a:p>
        </p:txBody>
      </p:sp>
      <p:sp>
        <p:nvSpPr>
          <p:cNvPr id="3" name="Content Placeholder 2"/>
          <p:cNvSpPr>
            <a:spLocks noGrp="1"/>
          </p:cNvSpPr>
          <p:nvPr>
            <p:ph sz="quarter" idx="13"/>
          </p:nvPr>
        </p:nvSpPr>
        <p:spPr/>
        <p:txBody>
          <a:bodyPr/>
          <a:lstStyle/>
          <a:p>
            <a:pPr marL="0" indent="0">
              <a:buNone/>
            </a:pPr>
            <a:r>
              <a:rPr lang="en-US" dirty="0" err="1">
                <a:latin typeface="Arial" charset="0"/>
              </a:rPr>
              <a:t>T</a:t>
            </a:r>
            <a:r>
              <a:rPr lang="en-US" baseline="-25000" dirty="0" err="1">
                <a:latin typeface="Arial" charset="0"/>
              </a:rPr>
              <a:t>p</a:t>
            </a:r>
            <a:r>
              <a:rPr lang="en-US" dirty="0">
                <a:latin typeface="Arial" charset="0"/>
              </a:rPr>
              <a:t>(0) time to peak of Instantaneous Unit Hydrograph (IUH)</a:t>
            </a:r>
          </a:p>
          <a:p>
            <a:pPr marL="0" indent="0">
              <a:buNone/>
            </a:pPr>
            <a:endParaRPr lang="en-GB" dirty="0"/>
          </a:p>
        </p:txBody>
      </p:sp>
      <p:pic>
        <p:nvPicPr>
          <p:cNvPr id="5" name="Picture 4" descr="Imagefig8"/>
          <p:cNvPicPr>
            <a:picLocks noChangeAspect="1" noChangeArrowheads="1"/>
          </p:cNvPicPr>
          <p:nvPr/>
        </p:nvPicPr>
        <p:blipFill>
          <a:blip r:embed="rId3"/>
          <a:srcRect/>
          <a:stretch>
            <a:fillRect/>
          </a:stretch>
        </p:blipFill>
        <p:spPr bwMode="auto">
          <a:xfrm>
            <a:off x="348358" y="1693540"/>
            <a:ext cx="4686300" cy="2095500"/>
          </a:xfrm>
          <a:prstGeom prst="rect">
            <a:avLst/>
          </a:prstGeom>
          <a:solidFill>
            <a:schemeClr val="bg2"/>
          </a:solidFill>
        </p:spPr>
      </p:pic>
      <p:sp>
        <p:nvSpPr>
          <p:cNvPr id="6" name="Rectangle 7"/>
          <p:cNvSpPr>
            <a:spLocks noChangeArrowheads="1"/>
          </p:cNvSpPr>
          <p:nvPr/>
        </p:nvSpPr>
        <p:spPr bwMode="auto">
          <a:xfrm>
            <a:off x="179512" y="3933056"/>
            <a:ext cx="8305800" cy="3968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a:latin typeface="Arial" charset="0"/>
              </a:rPr>
              <a:t>T</a:t>
            </a:r>
            <a:r>
              <a:rPr lang="en-US" baseline="-25000">
                <a:latin typeface="Arial" charset="0"/>
              </a:rPr>
              <a:t>p</a:t>
            </a:r>
            <a:r>
              <a:rPr lang="en-US">
                <a:latin typeface="Arial" charset="0"/>
              </a:rPr>
              <a:t>(DT) time to peak of DT-Unit Hydrograph (SUH)</a:t>
            </a:r>
            <a:endParaRPr lang="en-US" sz="2400">
              <a:latin typeface="Arial" charset="0"/>
            </a:endParaRPr>
          </a:p>
        </p:txBody>
      </p:sp>
      <p:pic>
        <p:nvPicPr>
          <p:cNvPr id="7" name="Picture 8" descr="Imagefig8"/>
          <p:cNvPicPr>
            <a:picLocks noChangeAspect="1" noChangeArrowheads="1"/>
          </p:cNvPicPr>
          <p:nvPr/>
        </p:nvPicPr>
        <p:blipFill>
          <a:blip r:embed="rId3"/>
          <a:srcRect/>
          <a:stretch>
            <a:fillRect/>
          </a:stretch>
        </p:blipFill>
        <p:spPr bwMode="auto">
          <a:xfrm>
            <a:off x="343025" y="4428356"/>
            <a:ext cx="4686300" cy="1943100"/>
          </a:xfrm>
          <a:prstGeom prst="rect">
            <a:avLst/>
          </a:prstGeom>
          <a:solidFill>
            <a:schemeClr val="hlink"/>
          </a:solidFill>
        </p:spPr>
      </p:pic>
      <p:graphicFrame>
        <p:nvGraphicFramePr>
          <p:cNvPr id="8" name="Object 7"/>
          <p:cNvGraphicFramePr>
            <a:graphicFrameLocks noChangeAspect="1"/>
          </p:cNvGraphicFramePr>
          <p:nvPr>
            <p:extLst>
              <p:ext uri="{D42A27DB-BD31-4B8C-83A1-F6EECF244321}">
                <p14:modId xmlns:p14="http://schemas.microsoft.com/office/powerpoint/2010/main" val="3129206506"/>
              </p:ext>
            </p:extLst>
          </p:nvPr>
        </p:nvGraphicFramePr>
        <p:xfrm>
          <a:off x="6011863" y="4652963"/>
          <a:ext cx="2824162" cy="830262"/>
        </p:xfrm>
        <a:graphic>
          <a:graphicData uri="http://schemas.openxmlformats.org/presentationml/2006/ole">
            <mc:AlternateContent xmlns:mc="http://schemas.openxmlformats.org/markup-compatibility/2006">
              <mc:Choice xmlns:v="urn:schemas-microsoft-com:vml" Requires="v">
                <p:oleObj spid="_x0000_s69670" name="Equation" r:id="rId4" imgW="1333500" imgH="393700" progId="Equation.3">
                  <p:embed/>
                </p:oleObj>
              </mc:Choice>
              <mc:Fallback>
                <p:oleObj name="Equation" r:id="rId4" imgW="1333500" imgH="39370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4652963"/>
                        <a:ext cx="2824162" cy="830262"/>
                      </a:xfrm>
                      <a:prstGeom prst="rect">
                        <a:avLst/>
                      </a:prstGeom>
                      <a:solidFill>
                        <a:schemeClr val="bg2"/>
                      </a:solid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26320588"/>
              </p:ext>
            </p:extLst>
          </p:nvPr>
        </p:nvGraphicFramePr>
        <p:xfrm>
          <a:off x="6197600" y="5616575"/>
          <a:ext cx="2111375" cy="887413"/>
        </p:xfrm>
        <a:graphic>
          <a:graphicData uri="http://schemas.openxmlformats.org/presentationml/2006/ole">
            <mc:AlternateContent xmlns:mc="http://schemas.openxmlformats.org/markup-compatibility/2006">
              <mc:Choice xmlns:v="urn:schemas-microsoft-com:vml" Requires="v">
                <p:oleObj spid="_x0000_s69671" name="Equation" r:id="rId6" imgW="1054100" imgH="444500" progId="Equation.3">
                  <p:embed/>
                </p:oleObj>
              </mc:Choice>
              <mc:Fallback>
                <p:oleObj name="Equation" r:id="rId6" imgW="1054100" imgH="444500" progId="Equation.3">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7600" y="5616575"/>
                        <a:ext cx="2111375" cy="887413"/>
                      </a:xfrm>
                      <a:prstGeom prst="rect">
                        <a:avLst/>
                      </a:prstGeom>
                      <a:solidFill>
                        <a:schemeClr val="bg2"/>
                      </a:solidFill>
                      <a:ln>
                        <a:noFill/>
                      </a:ln>
                    </p:spPr>
                  </p:pic>
                </p:oleObj>
              </mc:Fallback>
            </mc:AlternateContent>
          </a:graphicData>
        </a:graphic>
      </p:graphicFrame>
      <p:sp>
        <p:nvSpPr>
          <p:cNvPr id="10" name="Footer Placeholder 9"/>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429411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2400" b="1" baseline="-25000"/>
          </a:p>
        </p:txBody>
      </p:sp>
      <p:sp>
        <p:nvSpPr>
          <p:cNvPr id="49198" name="Rectangle 46"/>
          <p:cNvSpPr>
            <a:spLocks noGrp="1" noChangeArrowheads="1"/>
          </p:cNvSpPr>
          <p:nvPr>
            <p:ph type="title"/>
          </p:nvPr>
        </p:nvSpPr>
        <p:spPr>
          <a:noFill/>
          <a:ln/>
        </p:spPr>
        <p:txBody>
          <a:bodyPr/>
          <a:lstStyle/>
          <a:p>
            <a:r>
              <a:rPr lang="en-US" dirty="0">
                <a:solidFill>
                  <a:srgbClr val="FFFFFF"/>
                </a:solidFill>
              </a:rPr>
              <a:t>Determining the </a:t>
            </a:r>
            <a:r>
              <a:rPr lang="en-US" dirty="0" smtClean="0">
                <a:solidFill>
                  <a:srgbClr val="FFFFFF"/>
                </a:solidFill>
              </a:rPr>
              <a:t>Time </a:t>
            </a:r>
            <a:r>
              <a:rPr lang="en-US" dirty="0">
                <a:solidFill>
                  <a:srgbClr val="FFFFFF"/>
                </a:solidFill>
              </a:rPr>
              <a:t>to </a:t>
            </a:r>
            <a:r>
              <a:rPr lang="en-US" dirty="0" smtClean="0">
                <a:solidFill>
                  <a:srgbClr val="FFFFFF"/>
                </a:solidFill>
              </a:rPr>
              <a:t>Peak </a:t>
            </a:r>
            <a:r>
              <a:rPr lang="en-US" dirty="0" err="1">
                <a:solidFill>
                  <a:srgbClr val="FFFFFF"/>
                </a:solidFill>
              </a:rPr>
              <a:t>Tp</a:t>
            </a:r>
            <a:endParaRPr lang="en-GB" dirty="0">
              <a:solidFill>
                <a:srgbClr val="FFFFFF"/>
              </a:solidFill>
            </a:endParaRPr>
          </a:p>
        </p:txBody>
      </p:sp>
      <p:sp>
        <p:nvSpPr>
          <p:cNvPr id="2" name="Content Placeholder 1"/>
          <p:cNvSpPr>
            <a:spLocks noGrp="1"/>
          </p:cNvSpPr>
          <p:nvPr>
            <p:ph sz="quarter" idx="13"/>
          </p:nvPr>
        </p:nvSpPr>
        <p:spPr/>
        <p:txBody>
          <a:bodyPr/>
          <a:lstStyle/>
          <a:p>
            <a:pPr marL="0" indent="0" defTabSz="762000" eaLnBrk="0" hangingPunct="0">
              <a:spcBef>
                <a:spcPts val="500"/>
              </a:spcBef>
              <a:spcAft>
                <a:spcPts val="500"/>
              </a:spcAft>
              <a:buNone/>
            </a:pPr>
            <a:r>
              <a:rPr lang="en-US" dirty="0" err="1">
                <a:latin typeface="Arial" charset="0"/>
              </a:rPr>
              <a:t>T</a:t>
            </a:r>
            <a:r>
              <a:rPr lang="en-US" baseline="-25000" dirty="0" err="1">
                <a:latin typeface="Arial" charset="0"/>
              </a:rPr>
              <a:t>p</a:t>
            </a:r>
            <a:r>
              <a:rPr lang="en-US" dirty="0">
                <a:latin typeface="Arial" charset="0"/>
              </a:rPr>
              <a:t>(0) can be determined through 4 different methods:</a:t>
            </a:r>
            <a:br>
              <a:rPr lang="en-US" dirty="0">
                <a:latin typeface="Arial" charset="0"/>
              </a:rPr>
            </a:br>
            <a:endParaRPr lang="en-US" dirty="0">
              <a:latin typeface="Arial" charset="0"/>
            </a:endParaRPr>
          </a:p>
          <a:p>
            <a:pPr defTabSz="762000" eaLnBrk="0" hangingPunct="0"/>
            <a:r>
              <a:rPr lang="en-GB" dirty="0" smtClean="0">
                <a:latin typeface="Arial" charset="0"/>
              </a:rPr>
              <a:t>From </a:t>
            </a:r>
            <a:r>
              <a:rPr lang="en-GB" dirty="0">
                <a:latin typeface="Arial" charset="0"/>
              </a:rPr>
              <a:t>observed flood event </a:t>
            </a:r>
            <a:r>
              <a:rPr lang="en-GB" dirty="0" smtClean="0">
                <a:latin typeface="Arial" charset="0"/>
              </a:rPr>
              <a:t>data</a:t>
            </a:r>
          </a:p>
          <a:p>
            <a:pPr lvl="1" defTabSz="762000" eaLnBrk="0" hangingPunct="0"/>
            <a:r>
              <a:rPr lang="en-GB" dirty="0" smtClean="0">
                <a:latin typeface="Arial" charset="0"/>
              </a:rPr>
              <a:t>Analysis </a:t>
            </a:r>
            <a:r>
              <a:rPr lang="en-GB" dirty="0">
                <a:latin typeface="Arial" charset="0"/>
              </a:rPr>
              <a:t>carried out outside MIKE 11 </a:t>
            </a:r>
          </a:p>
          <a:p>
            <a:pPr marL="719138" lvl="1" indent="-190500" defTabSz="762000" eaLnBrk="0" hangingPunct="0">
              <a:buFontTx/>
              <a:buChar char="•"/>
            </a:pPr>
            <a:endParaRPr lang="en-GB" dirty="0">
              <a:latin typeface="Arial" charset="0"/>
            </a:endParaRPr>
          </a:p>
          <a:p>
            <a:pPr defTabSz="762000" eaLnBrk="0" hangingPunct="0"/>
            <a:r>
              <a:rPr lang="en-GB" dirty="0" smtClean="0">
                <a:latin typeface="Arial" charset="0"/>
              </a:rPr>
              <a:t>From </a:t>
            </a:r>
            <a:r>
              <a:rPr lang="en-GB" dirty="0">
                <a:latin typeface="Arial" charset="0"/>
              </a:rPr>
              <a:t>catchment lag </a:t>
            </a:r>
          </a:p>
          <a:p>
            <a:pPr defTabSz="762000" eaLnBrk="0" hangingPunct="0">
              <a:buFontTx/>
              <a:buChar char="•"/>
            </a:pPr>
            <a:endParaRPr lang="en-GB" dirty="0">
              <a:latin typeface="Arial" charset="0"/>
            </a:endParaRPr>
          </a:p>
          <a:p>
            <a:pPr defTabSz="762000" eaLnBrk="0" hangingPunct="0"/>
            <a:r>
              <a:rPr lang="en-GB" dirty="0" smtClean="0">
                <a:latin typeface="Arial" charset="0"/>
              </a:rPr>
              <a:t>From </a:t>
            </a:r>
            <a:r>
              <a:rPr lang="en-GB" dirty="0">
                <a:latin typeface="Arial" charset="0"/>
              </a:rPr>
              <a:t>catchment </a:t>
            </a:r>
            <a:r>
              <a:rPr lang="en-GB" dirty="0" smtClean="0">
                <a:latin typeface="Arial" charset="0"/>
              </a:rPr>
              <a:t>descriptors</a:t>
            </a:r>
          </a:p>
          <a:p>
            <a:pPr lvl="1" defTabSz="762000" eaLnBrk="0" hangingPunct="0"/>
            <a:r>
              <a:rPr lang="en-GB" dirty="0" smtClean="0">
                <a:latin typeface="Arial" charset="0"/>
              </a:rPr>
              <a:t>A </a:t>
            </a:r>
            <a:r>
              <a:rPr lang="en-GB" dirty="0">
                <a:latin typeface="Arial" charset="0"/>
              </a:rPr>
              <a:t>regression on 4 of the catchment descriptors is carried out</a:t>
            </a:r>
          </a:p>
          <a:p>
            <a:pPr marL="871538" lvl="1" indent="-342900" defTabSz="762000" eaLnBrk="0" hangingPunct="0"/>
            <a:endParaRPr lang="en-GB" dirty="0">
              <a:latin typeface="Arial" charset="0"/>
            </a:endParaRPr>
          </a:p>
          <a:p>
            <a:pPr defTabSz="762000" eaLnBrk="0" hangingPunct="0"/>
            <a:r>
              <a:rPr lang="en-GB" dirty="0">
                <a:latin typeface="Arial" charset="0"/>
              </a:rPr>
              <a:t> From a donor </a:t>
            </a:r>
            <a:r>
              <a:rPr lang="en-GB" dirty="0" smtClean="0">
                <a:latin typeface="Arial" charset="0"/>
              </a:rPr>
              <a:t>catchment</a:t>
            </a:r>
          </a:p>
          <a:p>
            <a:pPr lvl="1" defTabSz="762000" eaLnBrk="0" hangingPunct="0"/>
            <a:r>
              <a:rPr lang="en-GB" dirty="0" smtClean="0">
                <a:latin typeface="Arial" charset="0"/>
              </a:rPr>
              <a:t>Use </a:t>
            </a:r>
            <a:r>
              <a:rPr lang="en-GB" dirty="0">
                <a:latin typeface="Arial" charset="0"/>
              </a:rPr>
              <a:t>observed data from a similar catchment to adjust time to peak found through the catchment descriptor method</a:t>
            </a:r>
            <a:endParaRPr lang="en-GB" sz="2400" dirty="0">
              <a:latin typeface="Arial" charset="0"/>
            </a:endParaRPr>
          </a:p>
          <a:p>
            <a:pPr defTabSz="762000" eaLnBrk="0" hangingPunct="0">
              <a:spcBef>
                <a:spcPts val="500"/>
              </a:spcBef>
              <a:spcAft>
                <a:spcPts val="500"/>
              </a:spcAft>
            </a:pPr>
            <a:endParaRPr lang="en-US" sz="2400" dirty="0">
              <a:latin typeface="Arial" charset="0"/>
            </a:endParaRP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1" name="Rectangle 19"/>
          <p:cNvSpPr>
            <a:spLocks noGrp="1" noChangeArrowheads="1"/>
          </p:cNvSpPr>
          <p:nvPr>
            <p:ph type="title"/>
          </p:nvPr>
        </p:nvSpPr>
        <p:spPr>
          <a:noFill/>
          <a:ln/>
        </p:spPr>
        <p:txBody>
          <a:bodyPr/>
          <a:lstStyle/>
          <a:p>
            <a:r>
              <a:rPr lang="en-US" dirty="0">
                <a:solidFill>
                  <a:srgbClr val="FFFFFF"/>
                </a:solidFill>
              </a:rPr>
              <a:t>Time to peak </a:t>
            </a:r>
            <a:r>
              <a:rPr lang="en-US" dirty="0" err="1">
                <a:solidFill>
                  <a:srgbClr val="FFFFFF"/>
                </a:solidFill>
              </a:rPr>
              <a:t>Tp</a:t>
            </a:r>
            <a:r>
              <a:rPr lang="en-US" dirty="0">
                <a:solidFill>
                  <a:srgbClr val="FFFFFF"/>
                </a:solidFill>
              </a:rPr>
              <a:t> from </a:t>
            </a:r>
            <a:r>
              <a:rPr lang="en-US" dirty="0" smtClean="0">
                <a:solidFill>
                  <a:srgbClr val="FFFFFF"/>
                </a:solidFill>
              </a:rPr>
              <a:t>Catchment </a:t>
            </a:r>
            <a:r>
              <a:rPr lang="en-US" dirty="0">
                <a:solidFill>
                  <a:srgbClr val="FFFFFF"/>
                </a:solidFill>
              </a:rPr>
              <a:t>Lag</a:t>
            </a:r>
            <a:endParaRPr lang="en-GB"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GB" dirty="0" smtClean="0">
                <a:latin typeface="Arial" charset="0"/>
              </a:rPr>
              <a:t>Time </a:t>
            </a:r>
            <a:r>
              <a:rPr lang="en-GB" dirty="0">
                <a:latin typeface="Arial" charset="0"/>
              </a:rPr>
              <a:t>to peak determined by</a:t>
            </a:r>
          </a:p>
          <a:p>
            <a:pPr marL="0" indent="0">
              <a:buNone/>
            </a:pPr>
            <a:endParaRPr lang="en-GB" b="1" dirty="0"/>
          </a:p>
        </p:txBody>
      </p:sp>
      <p:sp>
        <p:nvSpPr>
          <p:cNvPr id="20" name="AutoShape 20"/>
          <p:cNvSpPr>
            <a:spLocks noChangeArrowheads="1"/>
          </p:cNvSpPr>
          <p:nvPr/>
        </p:nvSpPr>
        <p:spPr bwMode="auto">
          <a:xfrm>
            <a:off x="1699192" y="2060908"/>
            <a:ext cx="5903913" cy="4105275"/>
          </a:xfrm>
          <a:prstGeom prst="roundRect">
            <a:avLst>
              <a:gd name="adj" fmla="val 16667"/>
            </a:avLst>
          </a:prstGeom>
          <a:solidFill>
            <a:schemeClr val="tx2"/>
          </a:solidFill>
          <a:ln w="9525">
            <a:solidFill>
              <a:schemeClr val="tx1"/>
            </a:solidFill>
            <a:round/>
            <a:headEnd type="none" w="sm" len="sm"/>
            <a:tailEnd type="none" w="sm" len="sm"/>
          </a:ln>
          <a:effectLst/>
        </p:spPr>
        <p:txBody>
          <a:bodyPr wrap="none" anchor="ctr"/>
          <a:lstStyle/>
          <a:p>
            <a:endParaRPr lang="en-US"/>
          </a:p>
        </p:txBody>
      </p:sp>
      <p:grpSp>
        <p:nvGrpSpPr>
          <p:cNvPr id="22" name="Group 16"/>
          <p:cNvGrpSpPr>
            <a:grpSpLocks/>
          </p:cNvGrpSpPr>
          <p:nvPr/>
        </p:nvGrpSpPr>
        <p:grpSpPr bwMode="auto">
          <a:xfrm>
            <a:off x="1934142" y="3194383"/>
            <a:ext cx="4740275" cy="2686050"/>
            <a:chOff x="1214" y="2376"/>
            <a:chExt cx="1432" cy="1468"/>
          </a:xfrm>
          <a:solidFill>
            <a:schemeClr val="tx2"/>
          </a:solidFill>
        </p:grpSpPr>
        <p:sp>
          <p:nvSpPr>
            <p:cNvPr id="23" name="Line 5"/>
            <p:cNvSpPr>
              <a:spLocks noChangeShapeType="1"/>
            </p:cNvSpPr>
            <p:nvPr/>
          </p:nvSpPr>
          <p:spPr bwMode="auto">
            <a:xfrm>
              <a:off x="1506" y="2892"/>
              <a:ext cx="1140" cy="0"/>
            </a:xfrm>
            <a:prstGeom prst="line">
              <a:avLst/>
            </a:prstGeom>
            <a:grpFill/>
            <a:ln w="25400">
              <a:solidFill>
                <a:schemeClr val="bg1"/>
              </a:solidFill>
              <a:round/>
              <a:headEnd type="none" w="sm" len="sm"/>
              <a:tailEnd type="triangle" w="sm" len="sm"/>
            </a:ln>
            <a:effectLst/>
          </p:spPr>
          <p:txBody>
            <a:bodyPr wrap="none" anchor="ctr"/>
            <a:lstStyle/>
            <a:p>
              <a:endParaRPr lang="en-US"/>
            </a:p>
          </p:txBody>
        </p:sp>
        <p:sp>
          <p:nvSpPr>
            <p:cNvPr id="24" name="Line 6"/>
            <p:cNvSpPr>
              <a:spLocks noChangeShapeType="1"/>
            </p:cNvSpPr>
            <p:nvPr/>
          </p:nvSpPr>
          <p:spPr bwMode="auto">
            <a:xfrm flipV="1">
              <a:off x="1506" y="2454"/>
              <a:ext cx="0" cy="438"/>
            </a:xfrm>
            <a:prstGeom prst="line">
              <a:avLst/>
            </a:prstGeom>
            <a:grpFill/>
            <a:ln w="25400">
              <a:solidFill>
                <a:schemeClr val="bg1"/>
              </a:solidFill>
              <a:round/>
              <a:headEnd type="none" w="sm" len="sm"/>
              <a:tailEnd type="triangle" w="sm" len="sm"/>
            </a:ln>
            <a:effectLst/>
          </p:spPr>
          <p:txBody>
            <a:bodyPr wrap="none" anchor="ctr"/>
            <a:lstStyle/>
            <a:p>
              <a:endParaRPr lang="en-US"/>
            </a:p>
          </p:txBody>
        </p:sp>
        <p:sp>
          <p:nvSpPr>
            <p:cNvPr id="25" name="Freeform 7"/>
            <p:cNvSpPr>
              <a:spLocks/>
            </p:cNvSpPr>
            <p:nvPr/>
          </p:nvSpPr>
          <p:spPr bwMode="auto">
            <a:xfrm>
              <a:off x="1575" y="2595"/>
              <a:ext cx="462" cy="297"/>
            </a:xfrm>
            <a:custGeom>
              <a:avLst/>
              <a:gdLst/>
              <a:ahLst/>
              <a:cxnLst>
                <a:cxn ang="0">
                  <a:pos x="0" y="297"/>
                </a:cxn>
                <a:cxn ang="0">
                  <a:pos x="3" y="147"/>
                </a:cxn>
                <a:cxn ang="0">
                  <a:pos x="264" y="141"/>
                </a:cxn>
                <a:cxn ang="0">
                  <a:pos x="264" y="3"/>
                </a:cxn>
                <a:cxn ang="0">
                  <a:pos x="393" y="0"/>
                </a:cxn>
                <a:cxn ang="0">
                  <a:pos x="396" y="87"/>
                </a:cxn>
                <a:cxn ang="0">
                  <a:pos x="462" y="87"/>
                </a:cxn>
                <a:cxn ang="0">
                  <a:pos x="462" y="285"/>
                </a:cxn>
              </a:cxnLst>
              <a:rect l="0" t="0" r="r" b="b"/>
              <a:pathLst>
                <a:path w="462" h="297">
                  <a:moveTo>
                    <a:pt x="0" y="297"/>
                  </a:moveTo>
                  <a:lnTo>
                    <a:pt x="3" y="147"/>
                  </a:lnTo>
                  <a:lnTo>
                    <a:pt x="264" y="141"/>
                  </a:lnTo>
                  <a:lnTo>
                    <a:pt x="264" y="3"/>
                  </a:lnTo>
                  <a:lnTo>
                    <a:pt x="393" y="0"/>
                  </a:lnTo>
                  <a:lnTo>
                    <a:pt x="396" y="87"/>
                  </a:lnTo>
                  <a:lnTo>
                    <a:pt x="462" y="87"/>
                  </a:lnTo>
                  <a:lnTo>
                    <a:pt x="462" y="285"/>
                  </a:lnTo>
                </a:path>
              </a:pathLst>
            </a:custGeom>
            <a:grpFill/>
            <a:ln w="25400" cap="flat" cmpd="sng">
              <a:solidFill>
                <a:schemeClr val="bg1"/>
              </a:solidFill>
              <a:prstDash val="solid"/>
              <a:round/>
              <a:headEnd type="none" w="sm" len="sm"/>
              <a:tailEnd type="none" w="sm" len="sm"/>
            </a:ln>
            <a:effectLst/>
          </p:spPr>
          <p:txBody>
            <a:bodyPr wrap="none" anchor="ctr"/>
            <a:lstStyle/>
            <a:p>
              <a:endParaRPr lang="en-US"/>
            </a:p>
          </p:txBody>
        </p:sp>
        <p:sp>
          <p:nvSpPr>
            <p:cNvPr id="26" name="Line 8"/>
            <p:cNvSpPr>
              <a:spLocks noChangeShapeType="1"/>
            </p:cNvSpPr>
            <p:nvPr/>
          </p:nvSpPr>
          <p:spPr bwMode="auto">
            <a:xfrm flipV="1">
              <a:off x="1503" y="3087"/>
              <a:ext cx="0" cy="624"/>
            </a:xfrm>
            <a:prstGeom prst="line">
              <a:avLst/>
            </a:prstGeom>
            <a:grpFill/>
            <a:ln w="25400">
              <a:solidFill>
                <a:schemeClr val="bg1"/>
              </a:solidFill>
              <a:round/>
              <a:headEnd type="none" w="sm" len="sm"/>
              <a:tailEnd type="triangle" w="sm" len="sm"/>
            </a:ln>
            <a:effectLst/>
          </p:spPr>
          <p:txBody>
            <a:bodyPr wrap="none" anchor="ctr"/>
            <a:lstStyle/>
            <a:p>
              <a:endParaRPr lang="en-US"/>
            </a:p>
          </p:txBody>
        </p:sp>
        <p:sp>
          <p:nvSpPr>
            <p:cNvPr id="27" name="Line 9"/>
            <p:cNvSpPr>
              <a:spLocks noChangeShapeType="1"/>
            </p:cNvSpPr>
            <p:nvPr/>
          </p:nvSpPr>
          <p:spPr bwMode="auto">
            <a:xfrm flipV="1">
              <a:off x="1503" y="3708"/>
              <a:ext cx="1095" cy="3"/>
            </a:xfrm>
            <a:prstGeom prst="line">
              <a:avLst/>
            </a:prstGeom>
            <a:grpFill/>
            <a:ln w="25400">
              <a:solidFill>
                <a:schemeClr val="bg1"/>
              </a:solidFill>
              <a:round/>
              <a:headEnd type="none" w="sm" len="sm"/>
              <a:tailEnd type="triangle" w="sm" len="sm"/>
            </a:ln>
            <a:effectLst/>
          </p:spPr>
          <p:txBody>
            <a:bodyPr wrap="none" anchor="ctr"/>
            <a:lstStyle/>
            <a:p>
              <a:endParaRPr lang="en-US"/>
            </a:p>
          </p:txBody>
        </p:sp>
        <p:sp>
          <p:nvSpPr>
            <p:cNvPr id="28" name="Freeform 10"/>
            <p:cNvSpPr>
              <a:spLocks/>
            </p:cNvSpPr>
            <p:nvPr/>
          </p:nvSpPr>
          <p:spPr bwMode="auto">
            <a:xfrm>
              <a:off x="1680" y="3467"/>
              <a:ext cx="852" cy="241"/>
            </a:xfrm>
            <a:custGeom>
              <a:avLst/>
              <a:gdLst/>
              <a:ahLst/>
              <a:cxnLst>
                <a:cxn ang="0">
                  <a:pos x="0" y="241"/>
                </a:cxn>
                <a:cxn ang="0">
                  <a:pos x="243" y="163"/>
                </a:cxn>
                <a:cxn ang="0">
                  <a:pos x="447" y="4"/>
                </a:cxn>
                <a:cxn ang="0">
                  <a:pos x="600" y="136"/>
                </a:cxn>
                <a:cxn ang="0">
                  <a:pos x="852" y="241"/>
                </a:cxn>
              </a:cxnLst>
              <a:rect l="0" t="0" r="r" b="b"/>
              <a:pathLst>
                <a:path w="852" h="241">
                  <a:moveTo>
                    <a:pt x="0" y="241"/>
                  </a:moveTo>
                  <a:cubicBezTo>
                    <a:pt x="40" y="228"/>
                    <a:pt x="169" y="202"/>
                    <a:pt x="243" y="163"/>
                  </a:cubicBezTo>
                  <a:cubicBezTo>
                    <a:pt x="317" y="124"/>
                    <a:pt x="388" y="8"/>
                    <a:pt x="447" y="4"/>
                  </a:cubicBezTo>
                  <a:cubicBezTo>
                    <a:pt x="506" y="0"/>
                    <a:pt x="533" y="97"/>
                    <a:pt x="600" y="136"/>
                  </a:cubicBezTo>
                  <a:cubicBezTo>
                    <a:pt x="667" y="175"/>
                    <a:pt x="800" y="219"/>
                    <a:pt x="852" y="241"/>
                  </a:cubicBezTo>
                </a:path>
              </a:pathLst>
            </a:custGeom>
            <a:grpFill/>
            <a:ln w="25400" cap="flat" cmpd="sng">
              <a:solidFill>
                <a:schemeClr val="bg1"/>
              </a:solidFill>
              <a:prstDash val="solid"/>
              <a:round/>
              <a:headEnd type="none" w="sm" len="sm"/>
              <a:tailEnd type="none" w="sm" len="sm"/>
            </a:ln>
            <a:effectLst/>
          </p:spPr>
          <p:txBody>
            <a:bodyPr wrap="none" anchor="ctr"/>
            <a:lstStyle/>
            <a:p>
              <a:endParaRPr lang="en-US"/>
            </a:p>
          </p:txBody>
        </p:sp>
        <p:sp>
          <p:nvSpPr>
            <p:cNvPr id="29" name="Line 11"/>
            <p:cNvSpPr>
              <a:spLocks noChangeShapeType="1"/>
            </p:cNvSpPr>
            <p:nvPr/>
          </p:nvSpPr>
          <p:spPr bwMode="auto">
            <a:xfrm flipV="1">
              <a:off x="1803" y="3108"/>
              <a:ext cx="321" cy="0"/>
            </a:xfrm>
            <a:prstGeom prst="line">
              <a:avLst/>
            </a:prstGeom>
            <a:grpFill/>
            <a:ln w="25400">
              <a:solidFill>
                <a:schemeClr val="bg1"/>
              </a:solidFill>
              <a:round/>
              <a:headEnd type="arrow" w="sm" len="sm"/>
              <a:tailEnd type="arrow" w="sm" len="sm"/>
            </a:ln>
            <a:effectLst/>
          </p:spPr>
          <p:txBody>
            <a:bodyPr wrap="none" anchor="ctr"/>
            <a:lstStyle/>
            <a:p>
              <a:endParaRPr lang="en-US"/>
            </a:p>
          </p:txBody>
        </p:sp>
        <p:sp>
          <p:nvSpPr>
            <p:cNvPr id="30" name="Text Box 12"/>
            <p:cNvSpPr txBox="1">
              <a:spLocks noChangeArrowheads="1"/>
            </p:cNvSpPr>
            <p:nvPr/>
          </p:nvSpPr>
          <p:spPr bwMode="auto">
            <a:xfrm>
              <a:off x="1253" y="2376"/>
              <a:ext cx="90" cy="185"/>
            </a:xfrm>
            <a:prstGeom prst="rect">
              <a:avLst/>
            </a:prstGeom>
            <a:grpFill/>
            <a:ln w="25400">
              <a:solidFill>
                <a:schemeClr val="bg1"/>
              </a:solidFill>
              <a:miter lim="800000"/>
              <a:headEnd type="none" w="sm" len="sm"/>
              <a:tailEnd type="none" w="sm" len="sm"/>
            </a:ln>
            <a:effectLst/>
          </p:spPr>
          <p:txBody>
            <a:bodyPr wrap="none">
              <a:spAutoFit/>
            </a:bodyPr>
            <a:lstStyle/>
            <a:p>
              <a:pPr defTabSz="762000" eaLnBrk="0" hangingPunct="0"/>
              <a:r>
                <a:rPr lang="en-GB" sz="1600">
                  <a:latin typeface="+mn-lt"/>
                </a:rPr>
                <a:t>p</a:t>
              </a:r>
              <a:endParaRPr lang="en-GB" sz="2400">
                <a:latin typeface="+mn-lt"/>
              </a:endParaRPr>
            </a:p>
          </p:txBody>
        </p:sp>
        <p:sp>
          <p:nvSpPr>
            <p:cNvPr id="31" name="Text Box 13"/>
            <p:cNvSpPr txBox="1">
              <a:spLocks noChangeArrowheads="1"/>
            </p:cNvSpPr>
            <p:nvPr/>
          </p:nvSpPr>
          <p:spPr bwMode="auto">
            <a:xfrm>
              <a:off x="1214" y="2976"/>
              <a:ext cx="104" cy="185"/>
            </a:xfrm>
            <a:prstGeom prst="rect">
              <a:avLst/>
            </a:prstGeom>
            <a:grpFill/>
            <a:ln w="25400">
              <a:solidFill>
                <a:schemeClr val="bg1"/>
              </a:solidFill>
              <a:miter lim="800000"/>
              <a:headEnd type="none" w="sm" len="sm"/>
              <a:tailEnd type="none" w="sm" len="sm"/>
            </a:ln>
            <a:effectLst/>
          </p:spPr>
          <p:txBody>
            <a:bodyPr wrap="none">
              <a:spAutoFit/>
            </a:bodyPr>
            <a:lstStyle/>
            <a:p>
              <a:pPr defTabSz="762000" eaLnBrk="0" hangingPunct="0"/>
              <a:r>
                <a:rPr lang="en-GB" sz="1600">
                  <a:latin typeface="+mn-lt"/>
                </a:rPr>
                <a:t>Q</a:t>
              </a:r>
              <a:endParaRPr lang="en-GB" sz="2400">
                <a:latin typeface="+mn-lt"/>
              </a:endParaRPr>
            </a:p>
          </p:txBody>
        </p:sp>
        <p:sp>
          <p:nvSpPr>
            <p:cNvPr id="32" name="Text Box 14"/>
            <p:cNvSpPr txBox="1">
              <a:spLocks noChangeArrowheads="1"/>
            </p:cNvSpPr>
            <p:nvPr/>
          </p:nvSpPr>
          <p:spPr bwMode="auto">
            <a:xfrm>
              <a:off x="2426" y="2874"/>
              <a:ext cx="73" cy="184"/>
            </a:xfrm>
            <a:prstGeom prst="rect">
              <a:avLst/>
            </a:prstGeom>
            <a:grpFill/>
            <a:ln w="25400">
              <a:solidFill>
                <a:schemeClr val="bg1"/>
              </a:solidFill>
              <a:miter lim="800000"/>
              <a:headEnd type="none" w="sm" len="sm"/>
              <a:tailEnd type="none" w="sm" len="sm"/>
            </a:ln>
            <a:effectLst/>
          </p:spPr>
          <p:txBody>
            <a:bodyPr wrap="none">
              <a:spAutoFit/>
            </a:bodyPr>
            <a:lstStyle/>
            <a:p>
              <a:pPr defTabSz="762000" eaLnBrk="0" hangingPunct="0"/>
              <a:r>
                <a:rPr lang="en-GB" sz="1600">
                  <a:latin typeface="+mn-lt"/>
                </a:rPr>
                <a:t>t</a:t>
              </a:r>
              <a:endParaRPr lang="en-GB" sz="2400">
                <a:latin typeface="+mn-lt"/>
              </a:endParaRPr>
            </a:p>
          </p:txBody>
        </p:sp>
        <p:sp>
          <p:nvSpPr>
            <p:cNvPr id="33" name="Text Box 15"/>
            <p:cNvSpPr txBox="1">
              <a:spLocks noChangeArrowheads="1"/>
            </p:cNvSpPr>
            <p:nvPr/>
          </p:nvSpPr>
          <p:spPr bwMode="auto">
            <a:xfrm>
              <a:off x="2426" y="3660"/>
              <a:ext cx="73" cy="184"/>
            </a:xfrm>
            <a:prstGeom prst="rect">
              <a:avLst/>
            </a:prstGeom>
            <a:grpFill/>
            <a:ln w="25400">
              <a:solidFill>
                <a:schemeClr val="bg1"/>
              </a:solidFill>
              <a:miter lim="800000"/>
              <a:headEnd type="none" w="sm" len="sm"/>
              <a:tailEnd type="none" w="sm" len="sm"/>
            </a:ln>
            <a:effectLst/>
          </p:spPr>
          <p:txBody>
            <a:bodyPr wrap="none">
              <a:spAutoFit/>
            </a:bodyPr>
            <a:lstStyle/>
            <a:p>
              <a:pPr defTabSz="762000" eaLnBrk="0" hangingPunct="0"/>
              <a:r>
                <a:rPr lang="en-GB" sz="1600">
                  <a:latin typeface="+mn-lt"/>
                </a:rPr>
                <a:t>t</a:t>
              </a:r>
              <a:endParaRPr lang="en-GB" sz="2400">
                <a:latin typeface="+mn-lt"/>
              </a:endParaRPr>
            </a:p>
          </p:txBody>
        </p:sp>
      </p:grpSp>
      <p:graphicFrame>
        <p:nvGraphicFramePr>
          <p:cNvPr id="34" name="Object 17"/>
          <p:cNvGraphicFramePr>
            <a:graphicFrameLocks noChangeAspect="1"/>
          </p:cNvGraphicFramePr>
          <p:nvPr>
            <p:extLst>
              <p:ext uri="{D42A27DB-BD31-4B8C-83A1-F6EECF244321}">
                <p14:modId xmlns:p14="http://schemas.microsoft.com/office/powerpoint/2010/main" val="3691775635"/>
              </p:ext>
            </p:extLst>
          </p:nvPr>
        </p:nvGraphicFramePr>
        <p:xfrm>
          <a:off x="2335780" y="2329196"/>
          <a:ext cx="2533650" cy="466725"/>
        </p:xfrm>
        <a:graphic>
          <a:graphicData uri="http://schemas.openxmlformats.org/presentationml/2006/ole">
            <mc:AlternateContent xmlns:mc="http://schemas.openxmlformats.org/markup-compatibility/2006">
              <mc:Choice xmlns:v="urn:schemas-microsoft-com:vml" Requires="v">
                <p:oleObj spid="_x0000_s54311" name="Equation" r:id="rId3" imgW="1371600" imgH="253800" progId="Equation.3">
                  <p:embed/>
                </p:oleObj>
              </mc:Choice>
              <mc:Fallback>
                <p:oleObj name="Equation" r:id="rId3" imgW="137160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5780" y="2329196"/>
                        <a:ext cx="2533650" cy="466725"/>
                      </a:xfrm>
                      <a:prstGeom prst="rect">
                        <a:avLst/>
                      </a:prstGeom>
                      <a:solidFill>
                        <a:schemeClr val="bg2"/>
                      </a:solidFill>
                    </p:spPr>
                  </p:pic>
                </p:oleObj>
              </mc:Fallback>
            </mc:AlternateContent>
          </a:graphicData>
        </a:graphic>
      </p:graphicFrame>
      <p:sp>
        <p:nvSpPr>
          <p:cNvPr id="35" name="Text Box 18"/>
          <p:cNvSpPr txBox="1">
            <a:spLocks noChangeArrowheads="1"/>
          </p:cNvSpPr>
          <p:nvPr/>
        </p:nvSpPr>
        <p:spPr bwMode="auto">
          <a:xfrm>
            <a:off x="4001067" y="4464383"/>
            <a:ext cx="811213" cy="457200"/>
          </a:xfrm>
          <a:prstGeom prst="rect">
            <a:avLst/>
          </a:prstGeom>
          <a:solidFill>
            <a:schemeClr val="tx2"/>
          </a:solidFill>
          <a:ln w="9525">
            <a:solidFill>
              <a:schemeClr val="bg1"/>
            </a:solidFill>
            <a:miter lim="800000"/>
            <a:headEnd type="none" w="sm" len="sm"/>
            <a:tailEnd type="none" w="sm" len="sm"/>
          </a:ln>
          <a:effectLst/>
        </p:spPr>
        <p:txBody>
          <a:bodyPr wrap="none">
            <a:spAutoFit/>
          </a:bodyPr>
          <a:lstStyle/>
          <a:p>
            <a:pPr defTabSz="762000" eaLnBrk="0" hangingPunct="0"/>
            <a:r>
              <a:rPr lang="en-GB" sz="2400" dirty="0">
                <a:latin typeface="+mn-lt"/>
              </a:rPr>
              <a:t>LAG</a:t>
            </a: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vertical)">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ChangeArrowheads="1"/>
          </p:cNvSpPr>
          <p:nvPr/>
        </p:nvSpPr>
        <p:spPr bwMode="auto">
          <a:xfrm>
            <a:off x="838200" y="762000"/>
            <a:ext cx="8086725" cy="1143000"/>
          </a:xfrm>
          <a:prstGeom prst="rect">
            <a:avLst/>
          </a:prstGeom>
          <a:noFill/>
          <a:ln w="9525">
            <a:noFill/>
            <a:miter lim="800000"/>
            <a:headEnd type="none" w="sm" len="sm"/>
            <a:tailEnd type="none" w="sm" len="sm"/>
          </a:ln>
          <a:effectLst/>
        </p:spPr>
        <p:txBody>
          <a:bodyPr/>
          <a:lstStyle/>
          <a:p>
            <a:endParaRPr lang="en-US"/>
          </a:p>
        </p:txBody>
      </p:sp>
      <p:sp>
        <p:nvSpPr>
          <p:cNvPr id="52233" name="Rectangle 9"/>
          <p:cNvSpPr>
            <a:spLocks noGrp="1" noChangeArrowheads="1"/>
          </p:cNvSpPr>
          <p:nvPr>
            <p:ph type="title"/>
          </p:nvPr>
        </p:nvSpPr>
        <p:spPr>
          <a:noFill/>
          <a:ln/>
        </p:spPr>
        <p:txBody>
          <a:bodyPr/>
          <a:lstStyle/>
          <a:p>
            <a:r>
              <a:rPr lang="en-US" dirty="0">
                <a:solidFill>
                  <a:srgbClr val="FFFFFF"/>
                </a:solidFill>
              </a:rPr>
              <a:t>Time to peak </a:t>
            </a:r>
            <a:r>
              <a:rPr lang="en-US" dirty="0" err="1">
                <a:solidFill>
                  <a:srgbClr val="FFFFFF"/>
                </a:solidFill>
              </a:rPr>
              <a:t>Tp</a:t>
            </a:r>
            <a:r>
              <a:rPr lang="en-US" dirty="0">
                <a:solidFill>
                  <a:srgbClr val="FFFFFF"/>
                </a:solidFill>
              </a:rPr>
              <a:t> from </a:t>
            </a:r>
            <a:r>
              <a:rPr lang="en-US" dirty="0" smtClean="0">
                <a:solidFill>
                  <a:srgbClr val="FFFFFF"/>
                </a:solidFill>
              </a:rPr>
              <a:t>catchment Descriptors</a:t>
            </a:r>
            <a:endParaRPr lang="en-GB" dirty="0">
              <a:solidFill>
                <a:srgbClr val="FFFFFF"/>
              </a:solidFill>
            </a:endParaRPr>
          </a:p>
        </p:txBody>
      </p:sp>
      <p:sp>
        <p:nvSpPr>
          <p:cNvPr id="2" name="Content Placeholder 1"/>
          <p:cNvSpPr>
            <a:spLocks noGrp="1"/>
          </p:cNvSpPr>
          <p:nvPr>
            <p:ph sz="quarter" idx="13"/>
          </p:nvPr>
        </p:nvSpPr>
        <p:spPr/>
        <p:txBody>
          <a:bodyPr/>
          <a:lstStyle/>
          <a:p>
            <a:pPr marL="0" indent="0" defTabSz="762000" eaLnBrk="0" hangingPunct="0">
              <a:spcBef>
                <a:spcPts val="500"/>
              </a:spcBef>
              <a:spcAft>
                <a:spcPts val="500"/>
              </a:spcAft>
              <a:buNone/>
            </a:pPr>
            <a:r>
              <a:rPr lang="en-GB" dirty="0">
                <a:latin typeface="Arial" charset="0"/>
              </a:rPr>
              <a:t>A regression on 4 of the catchment descriptors is used</a:t>
            </a:r>
            <a:endParaRPr lang="en-GB" dirty="0">
              <a:latin typeface="Arial" charset="0"/>
            </a:endParaRPr>
          </a:p>
        </p:txBody>
      </p:sp>
      <p:sp>
        <p:nvSpPr>
          <p:cNvPr id="8" name="AutoShape 10"/>
          <p:cNvSpPr>
            <a:spLocks noChangeArrowheads="1"/>
          </p:cNvSpPr>
          <p:nvPr/>
        </p:nvSpPr>
        <p:spPr bwMode="auto">
          <a:xfrm>
            <a:off x="827584" y="1845642"/>
            <a:ext cx="8064500" cy="503238"/>
          </a:xfrm>
          <a:prstGeom prst="roundRect">
            <a:avLst>
              <a:gd name="adj" fmla="val 16667"/>
            </a:avLst>
          </a:prstGeom>
          <a:solidFill>
            <a:schemeClr val="bg2"/>
          </a:solidFill>
          <a:ln w="9525">
            <a:solidFill>
              <a:schemeClr val="tx1"/>
            </a:solidFill>
            <a:round/>
            <a:headEnd type="none" w="sm" len="sm"/>
            <a:tailEnd type="none" w="sm" len="sm"/>
          </a:ln>
          <a:effectLst/>
        </p:spPr>
        <p:txBody>
          <a:bodyPr wrap="none" anchor="ctr"/>
          <a:lstStyle/>
          <a:p>
            <a:endParaRPr lang="en-US"/>
          </a:p>
        </p:txBody>
      </p:sp>
      <p:sp>
        <p:nvSpPr>
          <p:cNvPr id="9" name="Rectangle 2"/>
          <p:cNvSpPr>
            <a:spLocks noChangeArrowheads="1"/>
          </p:cNvSpPr>
          <p:nvPr/>
        </p:nvSpPr>
        <p:spPr bwMode="auto">
          <a:xfrm>
            <a:off x="847725" y="1628775"/>
            <a:ext cx="7791450" cy="3385542"/>
          </a:xfrm>
          <a:prstGeom prst="rect">
            <a:avLst/>
          </a:prstGeom>
          <a:noFill/>
          <a:ln w="9525">
            <a:noFill/>
            <a:miter lim="800000"/>
            <a:headEnd type="none" w="sm" len="sm"/>
            <a:tailEnd type="none" w="sm" len="sm"/>
          </a:ln>
          <a:effectLst/>
        </p:spPr>
        <p:txBody>
          <a:bodyPr>
            <a:spAutoFit/>
          </a:bodyPr>
          <a:lstStyle/>
          <a:p>
            <a:pPr marL="174625" indent="-174625" defTabSz="762000" eaLnBrk="0" hangingPunct="0">
              <a:spcBef>
                <a:spcPts val="500"/>
              </a:spcBef>
              <a:spcAft>
                <a:spcPts val="500"/>
              </a:spcAft>
            </a:pPr>
            <a:endParaRPr lang="en-US" sz="2400" dirty="0">
              <a:latin typeface="Arial" charset="0"/>
            </a:endParaRPr>
          </a:p>
          <a:p>
            <a:pPr marL="174625" indent="-174625" defTabSz="762000" eaLnBrk="0" hangingPunct="0">
              <a:spcBef>
                <a:spcPts val="500"/>
              </a:spcBef>
              <a:spcAft>
                <a:spcPts val="500"/>
              </a:spcAft>
            </a:pPr>
            <a:endParaRPr lang="en-US" dirty="0">
              <a:latin typeface="Arial" charset="0"/>
            </a:endParaRPr>
          </a:p>
          <a:p>
            <a:pPr marL="174625" indent="-174625" defTabSz="762000" eaLnBrk="0" hangingPunct="0">
              <a:spcBef>
                <a:spcPts val="500"/>
              </a:spcBef>
              <a:spcAft>
                <a:spcPts val="500"/>
              </a:spcAft>
            </a:pPr>
            <a:r>
              <a:rPr lang="en-US" dirty="0">
                <a:latin typeface="Arial" charset="0"/>
              </a:rPr>
              <a:t>Where:</a:t>
            </a:r>
          </a:p>
          <a:p>
            <a:pPr marL="342900" indent="-342900" defTabSz="762000" eaLnBrk="0" hangingPunct="0">
              <a:spcBef>
                <a:spcPts val="500"/>
              </a:spcBef>
              <a:spcAft>
                <a:spcPts val="500"/>
              </a:spcAft>
              <a:buFont typeface="Arial" pitchFamily="34" charset="0"/>
              <a:buChar char="•"/>
            </a:pPr>
            <a:r>
              <a:rPr lang="en-US" dirty="0">
                <a:latin typeface="Arial" charset="0"/>
              </a:rPr>
              <a:t>DPSBAR: Mean drainage path slope (m/km)</a:t>
            </a:r>
          </a:p>
          <a:p>
            <a:pPr marL="342900" indent="-342900" defTabSz="762000" eaLnBrk="0" hangingPunct="0">
              <a:spcBef>
                <a:spcPts val="500"/>
              </a:spcBef>
              <a:spcAft>
                <a:spcPts val="500"/>
              </a:spcAft>
              <a:buFont typeface="Arial" pitchFamily="34" charset="0"/>
              <a:buChar char="•"/>
            </a:pPr>
            <a:r>
              <a:rPr lang="en-US" dirty="0">
                <a:latin typeface="Arial" charset="0"/>
              </a:rPr>
              <a:t>PROPWET: Proportion of time when Soil Moisture Deficit (SMD) was below 6 mm during the period 1961-90</a:t>
            </a:r>
          </a:p>
          <a:p>
            <a:pPr marL="342900" indent="-342900" defTabSz="762000" eaLnBrk="0" hangingPunct="0">
              <a:spcBef>
                <a:spcPts val="500"/>
              </a:spcBef>
              <a:spcAft>
                <a:spcPts val="500"/>
              </a:spcAft>
              <a:buFont typeface="Arial" pitchFamily="34" charset="0"/>
              <a:buChar char="•"/>
            </a:pPr>
            <a:r>
              <a:rPr lang="en-US" dirty="0">
                <a:latin typeface="Arial" charset="0"/>
              </a:rPr>
              <a:t>DPLBAR: Mean drainage path length (km)</a:t>
            </a:r>
          </a:p>
          <a:p>
            <a:pPr marL="342900" indent="-342900" defTabSz="762000" eaLnBrk="0" hangingPunct="0">
              <a:spcBef>
                <a:spcPts val="500"/>
              </a:spcBef>
              <a:spcAft>
                <a:spcPts val="500"/>
              </a:spcAft>
              <a:buFont typeface="Arial" pitchFamily="34" charset="0"/>
              <a:buChar char="•"/>
            </a:pPr>
            <a:r>
              <a:rPr lang="en-US" dirty="0">
                <a:latin typeface="Arial" charset="0"/>
              </a:rPr>
              <a:t>URBEXT: Extent of urban and sub-urban land cover</a:t>
            </a:r>
          </a:p>
        </p:txBody>
      </p:sp>
      <p:graphicFrame>
        <p:nvGraphicFramePr>
          <p:cNvPr id="10" name="Object 8"/>
          <p:cNvGraphicFramePr>
            <a:graphicFrameLocks noChangeAspect="1"/>
          </p:cNvGraphicFramePr>
          <p:nvPr>
            <p:extLst>
              <p:ext uri="{D42A27DB-BD31-4B8C-83A1-F6EECF244321}">
                <p14:modId xmlns:p14="http://schemas.microsoft.com/office/powerpoint/2010/main" val="2598356026"/>
              </p:ext>
            </p:extLst>
          </p:nvPr>
        </p:nvGraphicFramePr>
        <p:xfrm>
          <a:off x="894259" y="1917080"/>
          <a:ext cx="7997825" cy="406400"/>
        </p:xfrm>
        <a:graphic>
          <a:graphicData uri="http://schemas.openxmlformats.org/presentationml/2006/ole">
            <mc:AlternateContent xmlns:mc="http://schemas.openxmlformats.org/markup-compatibility/2006">
              <mc:Choice xmlns:v="urn:schemas-microsoft-com:vml" Requires="v">
                <p:oleObj spid="_x0000_s52254" name="Equation" r:id="rId3" imgW="4965480" imgH="253800" progId="Equation.3">
                  <p:embed/>
                </p:oleObj>
              </mc:Choice>
              <mc:Fallback>
                <p:oleObj name="Equation" r:id="rId3" imgW="49654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4259" y="1917080"/>
                        <a:ext cx="7997825" cy="406400"/>
                      </a:xfrm>
                      <a:prstGeom prst="rect">
                        <a:avLst/>
                      </a:prstGeom>
                      <a:noFill/>
                    </p:spPr>
                  </p:pic>
                </p:oleObj>
              </mc:Fallback>
            </mc:AlternateContent>
          </a:graphicData>
        </a:graphic>
      </p:graphicFrame>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838200" y="762000"/>
            <a:ext cx="8086725" cy="1143000"/>
          </a:xfrm>
          <a:prstGeom prst="rect">
            <a:avLst/>
          </a:prstGeom>
          <a:noFill/>
          <a:ln w="9525">
            <a:noFill/>
            <a:miter lim="800000"/>
            <a:headEnd type="none" w="sm" len="sm"/>
            <a:tailEnd type="none" w="sm" len="sm"/>
          </a:ln>
          <a:effectLst/>
        </p:spPr>
        <p:txBody>
          <a:bodyPr/>
          <a:lstStyle/>
          <a:p>
            <a:endParaRPr lang="en-US"/>
          </a:p>
        </p:txBody>
      </p:sp>
      <p:sp>
        <p:nvSpPr>
          <p:cNvPr id="53258" name="Rectangle 10"/>
          <p:cNvSpPr>
            <a:spLocks noGrp="1" noChangeArrowheads="1"/>
          </p:cNvSpPr>
          <p:nvPr>
            <p:ph type="title"/>
          </p:nvPr>
        </p:nvSpPr>
        <p:spPr>
          <a:noFill/>
          <a:ln/>
        </p:spPr>
        <p:txBody>
          <a:bodyPr/>
          <a:lstStyle/>
          <a:p>
            <a:r>
              <a:rPr lang="en-US" dirty="0">
                <a:solidFill>
                  <a:srgbClr val="FFFFFF"/>
                </a:solidFill>
              </a:rPr>
              <a:t>Time to peak </a:t>
            </a:r>
            <a:r>
              <a:rPr lang="en-US" dirty="0" err="1">
                <a:solidFill>
                  <a:srgbClr val="FFFFFF"/>
                </a:solidFill>
              </a:rPr>
              <a:t>Tp</a:t>
            </a:r>
            <a:r>
              <a:rPr lang="en-US" dirty="0">
                <a:solidFill>
                  <a:srgbClr val="FFFFFF"/>
                </a:solidFill>
              </a:rPr>
              <a:t> from </a:t>
            </a:r>
            <a:r>
              <a:rPr lang="en-US" dirty="0" smtClean="0">
                <a:solidFill>
                  <a:srgbClr val="FFFFFF"/>
                </a:solidFill>
              </a:rPr>
              <a:t>Donor Catchment</a:t>
            </a:r>
            <a:endParaRPr lang="en-GB"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GB" dirty="0">
                <a:latin typeface="Arial" charset="0"/>
              </a:rPr>
              <a:t>Method:</a:t>
            </a:r>
          </a:p>
          <a:p>
            <a:endParaRPr lang="en-GB" dirty="0"/>
          </a:p>
        </p:txBody>
      </p:sp>
      <p:sp>
        <p:nvSpPr>
          <p:cNvPr id="10" name="Rectangle 2"/>
          <p:cNvSpPr>
            <a:spLocks noChangeArrowheads="1"/>
          </p:cNvSpPr>
          <p:nvPr/>
        </p:nvSpPr>
        <p:spPr bwMode="auto">
          <a:xfrm>
            <a:off x="847725" y="1628775"/>
            <a:ext cx="7791450" cy="2323713"/>
          </a:xfrm>
          <a:prstGeom prst="rect">
            <a:avLst/>
          </a:prstGeom>
          <a:noFill/>
          <a:ln w="9525">
            <a:noFill/>
            <a:miter lim="800000"/>
            <a:headEnd type="none" w="sm" len="sm"/>
            <a:tailEnd type="none" w="sm" len="sm"/>
          </a:ln>
          <a:effectLst/>
        </p:spPr>
        <p:txBody>
          <a:bodyPr>
            <a:spAutoFit/>
          </a:bodyPr>
          <a:lstStyle/>
          <a:p>
            <a:pPr marL="342900" indent="-342900" defTabSz="762000" eaLnBrk="0" hangingPunct="0">
              <a:spcBef>
                <a:spcPts val="500"/>
              </a:spcBef>
              <a:spcAft>
                <a:spcPts val="500"/>
              </a:spcAft>
              <a:buFont typeface="Arial" pitchFamily="34" charset="0"/>
              <a:buChar char="•"/>
            </a:pPr>
            <a:r>
              <a:rPr lang="en-US" dirty="0" smtClean="0">
                <a:latin typeface="Arial" charset="0"/>
              </a:rPr>
              <a:t>Apply </a:t>
            </a:r>
            <a:r>
              <a:rPr lang="en-US" dirty="0">
                <a:latin typeface="Arial" charset="0"/>
              </a:rPr>
              <a:t>catchment descriptor method at un-gauged site</a:t>
            </a:r>
          </a:p>
          <a:p>
            <a:pPr marL="342900" indent="-342900" defTabSz="762000" eaLnBrk="0" hangingPunct="0">
              <a:spcBef>
                <a:spcPts val="500"/>
              </a:spcBef>
              <a:spcAft>
                <a:spcPts val="500"/>
              </a:spcAft>
              <a:buFont typeface="Arial" pitchFamily="34" charset="0"/>
              <a:buChar char="•"/>
            </a:pPr>
            <a:r>
              <a:rPr lang="en-US" dirty="0">
                <a:latin typeface="Arial" charset="0"/>
              </a:rPr>
              <a:t>Apply catchment descriptor method at gauged site</a:t>
            </a:r>
          </a:p>
          <a:p>
            <a:pPr marL="342900" indent="-342900" defTabSz="762000" eaLnBrk="0" hangingPunct="0">
              <a:spcBef>
                <a:spcPts val="500"/>
              </a:spcBef>
              <a:spcAft>
                <a:spcPts val="500"/>
              </a:spcAft>
              <a:buFont typeface="Arial" pitchFamily="34" charset="0"/>
              <a:buChar char="•"/>
            </a:pPr>
            <a:r>
              <a:rPr lang="en-US" dirty="0">
                <a:latin typeface="Arial" charset="0"/>
              </a:rPr>
              <a:t>Estimate the time to peak at gauged site based on </a:t>
            </a:r>
            <a:br>
              <a:rPr lang="en-US" dirty="0">
                <a:latin typeface="Arial" charset="0"/>
              </a:rPr>
            </a:br>
            <a:r>
              <a:rPr lang="en-US" dirty="0">
                <a:latin typeface="Arial" charset="0"/>
              </a:rPr>
              <a:t>observed data</a:t>
            </a:r>
          </a:p>
          <a:p>
            <a:pPr marL="342900" indent="-342900" defTabSz="762000" eaLnBrk="0" hangingPunct="0">
              <a:spcBef>
                <a:spcPts val="500"/>
              </a:spcBef>
              <a:spcAft>
                <a:spcPts val="500"/>
              </a:spcAft>
              <a:buFont typeface="Arial" pitchFamily="34" charset="0"/>
              <a:buChar char="•"/>
            </a:pPr>
            <a:r>
              <a:rPr lang="en-US" dirty="0">
                <a:latin typeface="Arial" charset="0"/>
              </a:rPr>
              <a:t>The time to peak from the subject site is then adjusted </a:t>
            </a:r>
            <a:br>
              <a:rPr lang="en-US" dirty="0">
                <a:latin typeface="Arial" charset="0"/>
              </a:rPr>
            </a:br>
            <a:r>
              <a:rPr lang="en-US" dirty="0">
                <a:latin typeface="Arial" charset="0"/>
              </a:rPr>
              <a:t>according to: </a:t>
            </a:r>
          </a:p>
        </p:txBody>
      </p:sp>
      <p:graphicFrame>
        <p:nvGraphicFramePr>
          <p:cNvPr id="11" name="Object 6"/>
          <p:cNvGraphicFramePr>
            <a:graphicFrameLocks noChangeAspect="1"/>
          </p:cNvGraphicFramePr>
          <p:nvPr>
            <p:extLst>
              <p:ext uri="{D42A27DB-BD31-4B8C-83A1-F6EECF244321}">
                <p14:modId xmlns:p14="http://schemas.microsoft.com/office/powerpoint/2010/main" val="4073794464"/>
              </p:ext>
            </p:extLst>
          </p:nvPr>
        </p:nvGraphicFramePr>
        <p:xfrm>
          <a:off x="3123158" y="4146971"/>
          <a:ext cx="3321050" cy="938213"/>
        </p:xfrm>
        <a:graphic>
          <a:graphicData uri="http://schemas.openxmlformats.org/presentationml/2006/ole">
            <mc:AlternateContent xmlns:mc="http://schemas.openxmlformats.org/markup-compatibility/2006">
              <mc:Choice xmlns:v="urn:schemas-microsoft-com:vml" Requires="v">
                <p:oleObj spid="_x0000_s53342" name="Equation" r:id="rId3" imgW="1663560" imgH="469800" progId="Equation.3">
                  <p:embed/>
                </p:oleObj>
              </mc:Choice>
              <mc:Fallback>
                <p:oleObj name="Equation" r:id="rId3" imgW="166356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158" y="4146971"/>
                        <a:ext cx="3321050" cy="938213"/>
                      </a:xfrm>
                      <a:prstGeom prst="rect">
                        <a:avLst/>
                      </a:prstGeom>
                      <a:solidFill>
                        <a:schemeClr val="bg2"/>
                      </a:solidFill>
                    </p:spPr>
                  </p:pic>
                </p:oleObj>
              </mc:Fallback>
            </mc:AlternateContent>
          </a:graphicData>
        </a:graphic>
      </p:graphicFrame>
      <p:graphicFrame>
        <p:nvGraphicFramePr>
          <p:cNvPr id="12" name="Object 7"/>
          <p:cNvGraphicFramePr>
            <a:graphicFrameLocks noChangeAspect="1"/>
          </p:cNvGraphicFramePr>
          <p:nvPr>
            <p:extLst>
              <p:ext uri="{D42A27DB-BD31-4B8C-83A1-F6EECF244321}">
                <p14:modId xmlns:p14="http://schemas.microsoft.com/office/powerpoint/2010/main" val="3206658636"/>
              </p:ext>
            </p:extLst>
          </p:nvPr>
        </p:nvGraphicFramePr>
        <p:xfrm>
          <a:off x="7808913" y="2070100"/>
          <a:ext cx="920750" cy="385763"/>
        </p:xfrm>
        <a:graphic>
          <a:graphicData uri="http://schemas.openxmlformats.org/presentationml/2006/ole">
            <mc:AlternateContent xmlns:mc="http://schemas.openxmlformats.org/markup-compatibility/2006">
              <mc:Choice xmlns:v="urn:schemas-microsoft-com:vml" Requires="v">
                <p:oleObj spid="_x0000_s53343" name="Equation" r:id="rId5" imgW="571320" imgH="241200" progId="Equation.3">
                  <p:embed/>
                </p:oleObj>
              </mc:Choice>
              <mc:Fallback>
                <p:oleObj name="Equation" r:id="rId5" imgW="5713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08913" y="2070100"/>
                        <a:ext cx="920750" cy="385763"/>
                      </a:xfrm>
                      <a:prstGeom prst="rect">
                        <a:avLst/>
                      </a:prstGeom>
                      <a:solidFill>
                        <a:schemeClr val="bg2"/>
                      </a:solidFill>
                    </p:spPr>
                  </p:pic>
                </p:oleObj>
              </mc:Fallback>
            </mc:AlternateContent>
          </a:graphicData>
        </a:graphic>
      </p:graphicFrame>
      <p:graphicFrame>
        <p:nvGraphicFramePr>
          <p:cNvPr id="13" name="Object 8"/>
          <p:cNvGraphicFramePr>
            <a:graphicFrameLocks noChangeAspect="1"/>
          </p:cNvGraphicFramePr>
          <p:nvPr>
            <p:extLst>
              <p:ext uri="{D42A27DB-BD31-4B8C-83A1-F6EECF244321}">
                <p14:modId xmlns:p14="http://schemas.microsoft.com/office/powerpoint/2010/main" val="2421461275"/>
              </p:ext>
            </p:extLst>
          </p:nvPr>
        </p:nvGraphicFramePr>
        <p:xfrm>
          <a:off x="7813675" y="2540000"/>
          <a:ext cx="935038" cy="384175"/>
        </p:xfrm>
        <a:graphic>
          <a:graphicData uri="http://schemas.openxmlformats.org/presentationml/2006/ole">
            <mc:AlternateContent xmlns:mc="http://schemas.openxmlformats.org/markup-compatibility/2006">
              <mc:Choice xmlns:v="urn:schemas-microsoft-com:vml" Requires="v">
                <p:oleObj spid="_x0000_s53344" name="Equation" r:id="rId7" imgW="583920" imgH="241200" progId="Equation.3">
                  <p:embed/>
                </p:oleObj>
              </mc:Choice>
              <mc:Fallback>
                <p:oleObj name="Equation" r:id="rId7" imgW="58392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13675" y="2540000"/>
                        <a:ext cx="935038" cy="384175"/>
                      </a:xfrm>
                      <a:prstGeom prst="rect">
                        <a:avLst/>
                      </a:prstGeom>
                      <a:solidFill>
                        <a:schemeClr val="bg2"/>
                      </a:solidFill>
                    </p:spPr>
                  </p:pic>
                </p:oleObj>
              </mc:Fallback>
            </mc:AlternateContent>
          </a:graphicData>
        </a:graphic>
      </p:graphicFrame>
      <p:graphicFrame>
        <p:nvGraphicFramePr>
          <p:cNvPr id="14" name="Object 9"/>
          <p:cNvGraphicFramePr>
            <a:graphicFrameLocks noChangeAspect="1"/>
          </p:cNvGraphicFramePr>
          <p:nvPr>
            <p:extLst>
              <p:ext uri="{D42A27DB-BD31-4B8C-83A1-F6EECF244321}">
                <p14:modId xmlns:p14="http://schemas.microsoft.com/office/powerpoint/2010/main" val="160887465"/>
              </p:ext>
            </p:extLst>
          </p:nvPr>
        </p:nvGraphicFramePr>
        <p:xfrm>
          <a:off x="7812088" y="3043238"/>
          <a:ext cx="960437" cy="385762"/>
        </p:xfrm>
        <a:graphic>
          <a:graphicData uri="http://schemas.openxmlformats.org/presentationml/2006/ole">
            <mc:AlternateContent xmlns:mc="http://schemas.openxmlformats.org/markup-compatibility/2006">
              <mc:Choice xmlns:v="urn:schemas-microsoft-com:vml" Requires="v">
                <p:oleObj spid="_x0000_s53345" name="Equation" r:id="rId9" imgW="596880" imgH="241200" progId="Equation.3">
                  <p:embed/>
                </p:oleObj>
              </mc:Choice>
              <mc:Fallback>
                <p:oleObj name="Equation" r:id="rId9" imgW="59688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12088" y="3043238"/>
                        <a:ext cx="960437" cy="385762"/>
                      </a:xfrm>
                      <a:prstGeom prst="rect">
                        <a:avLst/>
                      </a:prstGeom>
                      <a:solidFill>
                        <a:schemeClr val="bg2"/>
                      </a:solidFill>
                    </p:spPr>
                  </p:pic>
                </p:oleObj>
              </mc:Fallback>
            </mc:AlternateContent>
          </a:graphicData>
        </a:graphic>
      </p:graphicFrame>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2400" b="1" baseline="-25000"/>
          </a:p>
        </p:txBody>
      </p:sp>
      <p:sp>
        <p:nvSpPr>
          <p:cNvPr id="56342" name="Rectangle 22"/>
          <p:cNvSpPr>
            <a:spLocks noGrp="1" noChangeArrowheads="1"/>
          </p:cNvSpPr>
          <p:nvPr>
            <p:ph type="title"/>
          </p:nvPr>
        </p:nvSpPr>
        <p:spPr>
          <a:noFill/>
          <a:ln/>
        </p:spPr>
        <p:txBody>
          <a:bodyPr/>
          <a:lstStyle/>
          <a:p>
            <a:r>
              <a:rPr lang="en-US" dirty="0">
                <a:solidFill>
                  <a:srgbClr val="FFFFFF"/>
                </a:solidFill>
              </a:rPr>
              <a:t>Determining the </a:t>
            </a:r>
            <a:r>
              <a:rPr lang="en-US" dirty="0" smtClean="0">
                <a:solidFill>
                  <a:srgbClr val="FFFFFF"/>
                </a:solidFill>
              </a:rPr>
              <a:t>Percentage Runoff </a:t>
            </a:r>
            <a:r>
              <a:rPr lang="en-US" dirty="0">
                <a:solidFill>
                  <a:srgbClr val="FFFFFF"/>
                </a:solidFill>
              </a:rPr>
              <a:t>(PR)</a:t>
            </a:r>
            <a:endParaRPr lang="en-GB"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US" dirty="0">
                <a:latin typeface="Arial" charset="0"/>
              </a:rPr>
              <a:t>The percentage of the total rainfall input which becomes direct response runoff in the river.</a:t>
            </a:r>
          </a:p>
          <a:p>
            <a:pPr marL="0" indent="0">
              <a:buNone/>
            </a:pPr>
            <a:endParaRPr lang="en-GB" dirty="0"/>
          </a:p>
        </p:txBody>
      </p:sp>
      <p:sp>
        <p:nvSpPr>
          <p:cNvPr id="15" name="Rectangle 7"/>
          <p:cNvSpPr>
            <a:spLocks noChangeArrowheads="1"/>
          </p:cNvSpPr>
          <p:nvPr/>
        </p:nvSpPr>
        <p:spPr bwMode="auto">
          <a:xfrm>
            <a:off x="889000" y="2617490"/>
            <a:ext cx="8305800" cy="3968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a:latin typeface="Arial" charset="0"/>
              </a:rPr>
              <a:t>With the rural Percentage Runoff PR</a:t>
            </a:r>
            <a:r>
              <a:rPr lang="en-US" baseline="-25000">
                <a:latin typeface="Arial" charset="0"/>
              </a:rPr>
              <a:t>RURAL</a:t>
            </a:r>
            <a:r>
              <a:rPr lang="en-US">
                <a:latin typeface="Arial" charset="0"/>
              </a:rPr>
              <a:t> given by:</a:t>
            </a:r>
          </a:p>
        </p:txBody>
      </p:sp>
      <p:graphicFrame>
        <p:nvGraphicFramePr>
          <p:cNvPr id="16" name="Object 14"/>
          <p:cNvGraphicFramePr>
            <a:graphicFrameLocks noChangeAspect="1"/>
          </p:cNvGraphicFramePr>
          <p:nvPr>
            <p:extLst>
              <p:ext uri="{D42A27DB-BD31-4B8C-83A1-F6EECF244321}">
                <p14:modId xmlns:p14="http://schemas.microsoft.com/office/powerpoint/2010/main" val="2828657813"/>
              </p:ext>
            </p:extLst>
          </p:nvPr>
        </p:nvGraphicFramePr>
        <p:xfrm>
          <a:off x="1338263" y="1988840"/>
          <a:ext cx="5826125" cy="388938"/>
        </p:xfrm>
        <a:graphic>
          <a:graphicData uri="http://schemas.openxmlformats.org/presentationml/2006/ole">
            <mc:AlternateContent xmlns:mc="http://schemas.openxmlformats.org/markup-compatibility/2006">
              <mc:Choice xmlns:v="urn:schemas-microsoft-com:vml" Requires="v">
                <p:oleObj spid="_x0000_s56426" name="Equation" r:id="rId3" imgW="3429000" imgH="228600" progId="Equation.3">
                  <p:embed/>
                </p:oleObj>
              </mc:Choice>
              <mc:Fallback>
                <p:oleObj name="Equation" r:id="rId3" imgW="34290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8263" y="1988840"/>
                        <a:ext cx="5826125" cy="388938"/>
                      </a:xfrm>
                      <a:prstGeom prst="rect">
                        <a:avLst/>
                      </a:prstGeom>
                      <a:solidFill>
                        <a:schemeClr val="bg2"/>
                      </a:solidFill>
                    </p:spPr>
                  </p:pic>
                </p:oleObj>
              </mc:Fallback>
            </mc:AlternateContent>
          </a:graphicData>
        </a:graphic>
      </p:graphicFrame>
      <p:graphicFrame>
        <p:nvGraphicFramePr>
          <p:cNvPr id="17" name="Object 17"/>
          <p:cNvGraphicFramePr>
            <a:graphicFrameLocks noChangeAspect="1"/>
          </p:cNvGraphicFramePr>
          <p:nvPr>
            <p:extLst>
              <p:ext uri="{D42A27DB-BD31-4B8C-83A1-F6EECF244321}">
                <p14:modId xmlns:p14="http://schemas.microsoft.com/office/powerpoint/2010/main" val="2078193999"/>
              </p:ext>
            </p:extLst>
          </p:nvPr>
        </p:nvGraphicFramePr>
        <p:xfrm>
          <a:off x="1352550" y="3101678"/>
          <a:ext cx="3189288" cy="320675"/>
        </p:xfrm>
        <a:graphic>
          <a:graphicData uri="http://schemas.openxmlformats.org/presentationml/2006/ole">
            <mc:AlternateContent xmlns:mc="http://schemas.openxmlformats.org/markup-compatibility/2006">
              <mc:Choice xmlns:v="urn:schemas-microsoft-com:vml" Requires="v">
                <p:oleObj spid="_x0000_s56427" name="Equation" r:id="rId5" imgW="2273040" imgH="228600" progId="Equation.3">
                  <p:embed/>
                </p:oleObj>
              </mc:Choice>
              <mc:Fallback>
                <p:oleObj name="Equation" r:id="rId5" imgW="227304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2550" y="3101678"/>
                        <a:ext cx="3189288" cy="320675"/>
                      </a:xfrm>
                      <a:prstGeom prst="rect">
                        <a:avLst/>
                      </a:prstGeom>
                      <a:solidFill>
                        <a:schemeClr val="bg2"/>
                      </a:solidFill>
                    </p:spPr>
                  </p:pic>
                </p:oleObj>
              </mc:Fallback>
            </mc:AlternateContent>
          </a:graphicData>
        </a:graphic>
      </p:graphicFrame>
      <p:sp>
        <p:nvSpPr>
          <p:cNvPr id="18" name="Rectangle 18"/>
          <p:cNvSpPr>
            <a:spLocks noChangeArrowheads="1"/>
          </p:cNvSpPr>
          <p:nvPr/>
        </p:nvSpPr>
        <p:spPr bwMode="auto">
          <a:xfrm>
            <a:off x="917575" y="3560465"/>
            <a:ext cx="8305800" cy="11334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a:latin typeface="Arial" charset="0"/>
              </a:rPr>
              <a:t>SPR is the Standard Percentage Runoff.</a:t>
            </a:r>
          </a:p>
          <a:p>
            <a:pPr defTabSz="762000" eaLnBrk="0" hangingPunct="0">
              <a:spcBef>
                <a:spcPts val="500"/>
              </a:spcBef>
              <a:spcAft>
                <a:spcPts val="500"/>
              </a:spcAft>
            </a:pPr>
            <a:r>
              <a:rPr lang="en-US">
                <a:latin typeface="Arial" charset="0"/>
              </a:rPr>
              <a:t>DPR</a:t>
            </a:r>
            <a:r>
              <a:rPr lang="en-US" baseline="-25000">
                <a:latin typeface="Arial" charset="0"/>
              </a:rPr>
              <a:t>CWI</a:t>
            </a:r>
            <a:r>
              <a:rPr lang="en-US">
                <a:latin typeface="Arial" charset="0"/>
              </a:rPr>
              <a:t> is dependent on the catchment wetness index CWI </a:t>
            </a:r>
            <a:br>
              <a:rPr lang="en-US">
                <a:latin typeface="Arial" charset="0"/>
              </a:rPr>
            </a:br>
            <a:r>
              <a:rPr lang="en-US">
                <a:latin typeface="Arial" charset="0"/>
              </a:rPr>
              <a:t>(function of SAAR): </a:t>
            </a:r>
          </a:p>
        </p:txBody>
      </p:sp>
      <p:graphicFrame>
        <p:nvGraphicFramePr>
          <p:cNvPr id="19" name="Object 19"/>
          <p:cNvGraphicFramePr>
            <a:graphicFrameLocks noChangeAspect="1"/>
          </p:cNvGraphicFramePr>
          <p:nvPr>
            <p:extLst>
              <p:ext uri="{D42A27DB-BD31-4B8C-83A1-F6EECF244321}">
                <p14:modId xmlns:p14="http://schemas.microsoft.com/office/powerpoint/2010/main" val="3494807316"/>
              </p:ext>
            </p:extLst>
          </p:nvPr>
        </p:nvGraphicFramePr>
        <p:xfrm>
          <a:off x="3464669" y="4509120"/>
          <a:ext cx="2403475" cy="320675"/>
        </p:xfrm>
        <a:graphic>
          <a:graphicData uri="http://schemas.openxmlformats.org/presentationml/2006/ole">
            <mc:AlternateContent xmlns:mc="http://schemas.openxmlformats.org/markup-compatibility/2006">
              <mc:Choice xmlns:v="urn:schemas-microsoft-com:vml" Requires="v">
                <p:oleObj spid="_x0000_s56428" name="Equation" r:id="rId7" imgW="1714320" imgH="228600" progId="Equation.3">
                  <p:embed/>
                </p:oleObj>
              </mc:Choice>
              <mc:Fallback>
                <p:oleObj name="Equation" r:id="rId7" imgW="171432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64669" y="4509120"/>
                        <a:ext cx="2403475" cy="320675"/>
                      </a:xfrm>
                      <a:prstGeom prst="rect">
                        <a:avLst/>
                      </a:prstGeom>
                      <a:solidFill>
                        <a:schemeClr val="bg2"/>
                      </a:solidFill>
                    </p:spPr>
                  </p:pic>
                </p:oleObj>
              </mc:Fallback>
            </mc:AlternateContent>
          </a:graphicData>
        </a:graphic>
      </p:graphicFrame>
      <p:sp>
        <p:nvSpPr>
          <p:cNvPr id="20" name="Rectangle 20"/>
          <p:cNvSpPr>
            <a:spLocks noChangeArrowheads="1"/>
          </p:cNvSpPr>
          <p:nvPr/>
        </p:nvSpPr>
        <p:spPr bwMode="auto">
          <a:xfrm>
            <a:off x="874713" y="5120978"/>
            <a:ext cx="8305800" cy="3968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a:latin typeface="Arial" charset="0"/>
              </a:rPr>
              <a:t> DPR</a:t>
            </a:r>
            <a:r>
              <a:rPr lang="en-US" baseline="-25000">
                <a:latin typeface="Arial" charset="0"/>
              </a:rPr>
              <a:t>Rain</a:t>
            </a:r>
            <a:r>
              <a:rPr lang="en-US">
                <a:latin typeface="Arial" charset="0"/>
              </a:rPr>
              <a:t> is dependent on the rain intensity: </a:t>
            </a:r>
          </a:p>
        </p:txBody>
      </p:sp>
      <p:graphicFrame>
        <p:nvGraphicFramePr>
          <p:cNvPr id="21" name="Object 21"/>
          <p:cNvGraphicFramePr>
            <a:graphicFrameLocks noChangeAspect="1"/>
          </p:cNvGraphicFramePr>
          <p:nvPr>
            <p:extLst>
              <p:ext uri="{D42A27DB-BD31-4B8C-83A1-F6EECF244321}">
                <p14:modId xmlns:p14="http://schemas.microsoft.com/office/powerpoint/2010/main" val="542149407"/>
              </p:ext>
            </p:extLst>
          </p:nvPr>
        </p:nvGraphicFramePr>
        <p:xfrm>
          <a:off x="1362075" y="5579765"/>
          <a:ext cx="3951288" cy="639763"/>
        </p:xfrm>
        <a:graphic>
          <a:graphicData uri="http://schemas.openxmlformats.org/presentationml/2006/ole">
            <mc:AlternateContent xmlns:mc="http://schemas.openxmlformats.org/markup-compatibility/2006">
              <mc:Choice xmlns:v="urn:schemas-microsoft-com:vml" Requires="v">
                <p:oleObj spid="_x0000_s56429" name="Equation" r:id="rId9" imgW="2819160" imgH="457200" progId="Equation.3">
                  <p:embed/>
                </p:oleObj>
              </mc:Choice>
              <mc:Fallback>
                <p:oleObj name="Equation" r:id="rId9" imgW="281916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62075" y="5579765"/>
                        <a:ext cx="3951288" cy="639763"/>
                      </a:xfrm>
                      <a:prstGeom prst="rect">
                        <a:avLst/>
                      </a:prstGeom>
                      <a:solidFill>
                        <a:schemeClr val="bg2"/>
                      </a:solidFill>
                    </p:spPr>
                  </p:pic>
                </p:oleObj>
              </mc:Fallback>
            </mc:AlternateContent>
          </a:graphicData>
        </a:graphic>
      </p:graphicFrame>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vertic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vertic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2400" b="1" baseline="-25000"/>
          </a:p>
        </p:txBody>
      </p:sp>
      <p:graphicFrame>
        <p:nvGraphicFramePr>
          <p:cNvPr id="67597" name="Object 13"/>
          <p:cNvGraphicFramePr>
            <a:graphicFrameLocks noChangeAspect="1"/>
          </p:cNvGraphicFramePr>
          <p:nvPr>
            <p:extLst>
              <p:ext uri="{D42A27DB-BD31-4B8C-83A1-F6EECF244321}">
                <p14:modId xmlns:p14="http://schemas.microsoft.com/office/powerpoint/2010/main" val="2300382378"/>
              </p:ext>
            </p:extLst>
          </p:nvPr>
        </p:nvGraphicFramePr>
        <p:xfrm>
          <a:off x="2123728" y="1516161"/>
          <a:ext cx="6096000" cy="3929063"/>
        </p:xfrm>
        <a:graphic>
          <a:graphicData uri="http://schemas.openxmlformats.org/presentationml/2006/ole">
            <mc:AlternateContent xmlns:mc="http://schemas.openxmlformats.org/markup-compatibility/2006">
              <mc:Choice xmlns:v="urn:schemas-microsoft-com:vml" Requires="v">
                <p:oleObj spid="_x0000_s67619" name="Worksheet" r:id="rId3" imgW="11792465" imgH="7601311" progId="Excel.Sheet.8">
                  <p:embed/>
                </p:oleObj>
              </mc:Choice>
              <mc:Fallback>
                <p:oleObj name="Worksheet" r:id="rId3" imgW="11792465" imgH="7601311" progId="Excel.Sheet.8">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1516161"/>
                        <a:ext cx="6096000" cy="3929063"/>
                      </a:xfrm>
                      <a:prstGeom prst="rect">
                        <a:avLst/>
                      </a:prstGeom>
                      <a:solidFill>
                        <a:schemeClr val="bg2"/>
                      </a:solidFill>
                      <a:ln>
                        <a:noFill/>
                      </a:ln>
                      <a:effectLst/>
                      <a:extLst/>
                    </p:spPr>
                  </p:pic>
                </p:oleObj>
              </mc:Fallback>
            </mc:AlternateContent>
          </a:graphicData>
        </a:graphic>
      </p:graphicFrame>
      <p:sp>
        <p:nvSpPr>
          <p:cNvPr id="67598" name="Text Box 14"/>
          <p:cNvSpPr txBox="1">
            <a:spLocks noChangeArrowheads="1"/>
          </p:cNvSpPr>
          <p:nvPr/>
        </p:nvSpPr>
        <p:spPr bwMode="auto">
          <a:xfrm>
            <a:off x="2107307" y="5733256"/>
            <a:ext cx="2752725" cy="396875"/>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a:solidFill>
                  <a:srgbClr val="FFFFFF"/>
                </a:solidFill>
                <a:latin typeface="Arial"/>
              </a:rPr>
              <a:t>Figure 3.7 i FEH Vol. 4</a:t>
            </a:r>
          </a:p>
        </p:txBody>
      </p:sp>
      <p:sp>
        <p:nvSpPr>
          <p:cNvPr id="67599" name="Rectangle 15"/>
          <p:cNvSpPr>
            <a:spLocks noGrp="1" noChangeArrowheads="1"/>
          </p:cNvSpPr>
          <p:nvPr>
            <p:ph type="title"/>
          </p:nvPr>
        </p:nvSpPr>
        <p:spPr>
          <a:noFill/>
          <a:ln/>
        </p:spPr>
        <p:txBody>
          <a:bodyPr/>
          <a:lstStyle/>
          <a:p>
            <a:r>
              <a:rPr lang="en-GB" dirty="0">
                <a:solidFill>
                  <a:srgbClr val="FFFFFF"/>
                </a:solidFill>
              </a:rPr>
              <a:t>Catchment Wetness Index (CWI)</a:t>
            </a:r>
          </a:p>
        </p:txBody>
      </p:sp>
      <p:sp>
        <p:nvSpPr>
          <p:cNvPr id="2" name="Content Placeholder 1"/>
          <p:cNvSpPr>
            <a:spLocks noGrp="1"/>
          </p:cNvSpPr>
          <p:nvPr>
            <p:ph sz="quarter" idx="13"/>
          </p:nvPr>
        </p:nvSpPr>
        <p:spPr/>
        <p:txBody>
          <a:bodyPr/>
          <a:lstStyle/>
          <a:p>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2400" b="1" baseline="-25000"/>
          </a:p>
        </p:txBody>
      </p:sp>
      <p:sp>
        <p:nvSpPr>
          <p:cNvPr id="57351" name="Rectangle 7"/>
          <p:cNvSpPr>
            <a:spLocks noGrp="1" noChangeArrowheads="1"/>
          </p:cNvSpPr>
          <p:nvPr>
            <p:ph type="title"/>
          </p:nvPr>
        </p:nvSpPr>
        <p:spPr>
          <a:noFill/>
          <a:ln/>
        </p:spPr>
        <p:txBody>
          <a:bodyPr>
            <a:normAutofit fontScale="90000"/>
          </a:bodyPr>
          <a:lstStyle/>
          <a:p>
            <a:r>
              <a:rPr lang="en-US" dirty="0">
                <a:solidFill>
                  <a:srgbClr val="FFFFFF"/>
                </a:solidFill>
              </a:rPr>
              <a:t>Determining the standard Percentage Runoff Fraction(SPRF)</a:t>
            </a:r>
            <a:endParaRPr lang="en-GB"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latin typeface="Arial" charset="0"/>
              </a:rPr>
              <a:t>SPRF can be determined through 4 different methods</a:t>
            </a:r>
            <a:r>
              <a:rPr lang="en-US" dirty="0" smtClean="0">
                <a:latin typeface="Arial" charset="0"/>
              </a:rPr>
              <a:t>:</a:t>
            </a:r>
          </a:p>
          <a:p>
            <a:pPr marL="0" indent="0">
              <a:buNone/>
            </a:pPr>
            <a:endParaRPr lang="en-US" dirty="0">
              <a:latin typeface="Arial" charset="0"/>
            </a:endParaRPr>
          </a:p>
          <a:p>
            <a:pPr defTabSz="762000" eaLnBrk="0" hangingPunct="0">
              <a:spcBef>
                <a:spcPts val="500"/>
              </a:spcBef>
              <a:spcAft>
                <a:spcPts val="500"/>
              </a:spcAft>
            </a:pPr>
            <a:r>
              <a:rPr lang="en-GB" dirty="0">
                <a:latin typeface="Arial" charset="0"/>
              </a:rPr>
              <a:t>From observed flood event </a:t>
            </a:r>
            <a:r>
              <a:rPr lang="en-GB" dirty="0" smtClean="0">
                <a:latin typeface="Arial" charset="0"/>
              </a:rPr>
              <a:t>data</a:t>
            </a:r>
          </a:p>
          <a:p>
            <a:pPr lvl="1" defTabSz="762000" eaLnBrk="0" hangingPunct="0">
              <a:spcBef>
                <a:spcPts val="500"/>
              </a:spcBef>
              <a:spcAft>
                <a:spcPts val="500"/>
              </a:spcAft>
            </a:pPr>
            <a:r>
              <a:rPr lang="en-GB" dirty="0" smtClean="0">
                <a:latin typeface="Arial" charset="0"/>
              </a:rPr>
              <a:t>Analysis </a:t>
            </a:r>
            <a:r>
              <a:rPr lang="en-GB" dirty="0">
                <a:latin typeface="Arial" charset="0"/>
              </a:rPr>
              <a:t>carried out outside MIKE 11</a:t>
            </a:r>
          </a:p>
          <a:p>
            <a:pPr marL="914400" lvl="1" indent="-342900" defTabSz="762000" eaLnBrk="0" hangingPunct="0"/>
            <a:endParaRPr lang="en-GB" dirty="0">
              <a:latin typeface="Arial" charset="0"/>
            </a:endParaRPr>
          </a:p>
          <a:p>
            <a:pPr defTabSz="762000" eaLnBrk="0" hangingPunct="0"/>
            <a:r>
              <a:rPr lang="en-GB" dirty="0" smtClean="0">
                <a:latin typeface="Arial" charset="0"/>
              </a:rPr>
              <a:t>From </a:t>
            </a:r>
            <a:r>
              <a:rPr lang="en-GB" dirty="0" err="1">
                <a:latin typeface="Arial" charset="0"/>
              </a:rPr>
              <a:t>Baseflow</a:t>
            </a:r>
            <a:r>
              <a:rPr lang="en-GB" dirty="0">
                <a:latin typeface="Arial" charset="0"/>
              </a:rPr>
              <a:t> index </a:t>
            </a:r>
          </a:p>
          <a:p>
            <a:pPr defTabSz="762000" eaLnBrk="0" hangingPunct="0"/>
            <a:endParaRPr lang="en-GB" dirty="0">
              <a:latin typeface="Arial" charset="0"/>
            </a:endParaRPr>
          </a:p>
          <a:p>
            <a:pPr defTabSz="762000" eaLnBrk="0" hangingPunct="0"/>
            <a:r>
              <a:rPr lang="en-GB" dirty="0" smtClean="0">
                <a:latin typeface="Arial" charset="0"/>
              </a:rPr>
              <a:t>From </a:t>
            </a:r>
            <a:r>
              <a:rPr lang="en-GB" dirty="0">
                <a:latin typeface="Arial" charset="0"/>
              </a:rPr>
              <a:t>catchment </a:t>
            </a:r>
            <a:r>
              <a:rPr lang="en-GB" dirty="0" smtClean="0">
                <a:latin typeface="Arial" charset="0"/>
              </a:rPr>
              <a:t>descriptors</a:t>
            </a:r>
          </a:p>
          <a:p>
            <a:pPr lvl="1" defTabSz="762000" eaLnBrk="0" hangingPunct="0"/>
            <a:r>
              <a:rPr lang="en-GB" dirty="0" smtClean="0">
                <a:latin typeface="Arial" charset="0"/>
              </a:rPr>
              <a:t>A </a:t>
            </a:r>
            <a:r>
              <a:rPr lang="en-GB" dirty="0">
                <a:latin typeface="Arial" charset="0"/>
              </a:rPr>
              <a:t>regression on the hydrology of Soil Types (HOST) is carried out</a:t>
            </a:r>
          </a:p>
          <a:p>
            <a:pPr marL="914400" lvl="1" indent="-342900" defTabSz="762000" eaLnBrk="0" hangingPunct="0"/>
            <a:endParaRPr lang="en-GB" dirty="0">
              <a:latin typeface="Arial" charset="0"/>
            </a:endParaRPr>
          </a:p>
          <a:p>
            <a:pPr defTabSz="762000" eaLnBrk="0" hangingPunct="0"/>
            <a:r>
              <a:rPr lang="en-GB" dirty="0" smtClean="0">
                <a:latin typeface="Arial" charset="0"/>
              </a:rPr>
              <a:t>From </a:t>
            </a:r>
            <a:r>
              <a:rPr lang="en-GB" dirty="0">
                <a:latin typeface="Arial" charset="0"/>
              </a:rPr>
              <a:t>a donor </a:t>
            </a:r>
            <a:r>
              <a:rPr lang="en-GB" dirty="0" smtClean="0">
                <a:latin typeface="Arial" charset="0"/>
              </a:rPr>
              <a:t>catchment</a:t>
            </a:r>
          </a:p>
          <a:p>
            <a:pPr lvl="1" defTabSz="762000" eaLnBrk="0" hangingPunct="0"/>
            <a:r>
              <a:rPr lang="en-GB" dirty="0" smtClean="0">
                <a:latin typeface="Arial" charset="0"/>
              </a:rPr>
              <a:t>Use </a:t>
            </a:r>
            <a:r>
              <a:rPr lang="en-GB" dirty="0">
                <a:latin typeface="Arial" charset="0"/>
              </a:rPr>
              <a:t>observed data from a similar catchment to SPR found through the catchment descriptor method</a:t>
            </a:r>
            <a:endParaRPr lang="en-US" sz="2400" dirty="0">
              <a:latin typeface="Arial" charset="0"/>
            </a:endParaRPr>
          </a:p>
          <a:p>
            <a:pPr marL="0" indent="0">
              <a:buNone/>
            </a:pPr>
            <a:r>
              <a:rPr lang="en-US" dirty="0">
                <a:latin typeface="Arial" charset="0"/>
              </a:rPr>
              <a:t/>
            </a:r>
            <a:br>
              <a:rPr lang="en-US" dirty="0">
                <a:latin typeface="Arial" charset="0"/>
              </a:rPr>
            </a:br>
            <a:endParaRPr lang="en-US" dirty="0">
              <a:latin typeface="Arial" charset="0"/>
            </a:endParaRPr>
          </a:p>
          <a:p>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ChangeArrowheads="1"/>
          </p:cNvSpPr>
          <p:nvPr/>
        </p:nvSpPr>
        <p:spPr bwMode="auto">
          <a:xfrm>
            <a:off x="838200" y="762000"/>
            <a:ext cx="8086725" cy="1143000"/>
          </a:xfrm>
          <a:prstGeom prst="rect">
            <a:avLst/>
          </a:prstGeom>
          <a:noFill/>
          <a:ln w="9525">
            <a:noFill/>
            <a:miter lim="800000"/>
            <a:headEnd type="none" w="sm" len="sm"/>
            <a:tailEnd type="none" w="sm" len="sm"/>
          </a:ln>
          <a:effectLst/>
        </p:spPr>
        <p:txBody>
          <a:bodyPr/>
          <a:lstStyle/>
          <a:p>
            <a:endParaRPr lang="en-US"/>
          </a:p>
        </p:txBody>
      </p:sp>
      <p:sp>
        <p:nvSpPr>
          <p:cNvPr id="58388" name="Rectangle 20"/>
          <p:cNvSpPr>
            <a:spLocks noGrp="1" noChangeArrowheads="1"/>
          </p:cNvSpPr>
          <p:nvPr>
            <p:ph type="title"/>
          </p:nvPr>
        </p:nvSpPr>
        <p:spPr>
          <a:noFill/>
          <a:ln/>
        </p:spPr>
        <p:txBody>
          <a:bodyPr/>
          <a:lstStyle/>
          <a:p>
            <a:r>
              <a:rPr lang="en-US">
                <a:solidFill>
                  <a:srgbClr val="FFFFFF"/>
                </a:solidFill>
              </a:rPr>
              <a:t>SPRF from Baseflow Index (BFI)</a:t>
            </a:r>
            <a:endParaRPr lang="en-GB">
              <a:solidFill>
                <a:srgbClr val="FFFFFF"/>
              </a:solidFill>
            </a:endParaRPr>
          </a:p>
        </p:txBody>
      </p:sp>
      <p:sp>
        <p:nvSpPr>
          <p:cNvPr id="2" name="Content Placeholder 1"/>
          <p:cNvSpPr>
            <a:spLocks noGrp="1"/>
          </p:cNvSpPr>
          <p:nvPr>
            <p:ph sz="quarter" idx="13"/>
          </p:nvPr>
        </p:nvSpPr>
        <p:spPr/>
        <p:txBody>
          <a:bodyPr/>
          <a:lstStyle/>
          <a:p>
            <a:pPr marL="0" indent="0">
              <a:buNone/>
            </a:pPr>
            <a:r>
              <a:rPr lang="da-DK" dirty="0" smtClean="0"/>
              <a:t> </a:t>
            </a:r>
            <a:endParaRPr lang="en-GB" dirty="0"/>
          </a:p>
        </p:txBody>
      </p:sp>
      <p:sp>
        <p:nvSpPr>
          <p:cNvPr id="9" name="Rectangle 2"/>
          <p:cNvSpPr>
            <a:spLocks noChangeArrowheads="1"/>
          </p:cNvSpPr>
          <p:nvPr/>
        </p:nvSpPr>
        <p:spPr bwMode="auto">
          <a:xfrm>
            <a:off x="179512" y="2655888"/>
            <a:ext cx="7791450" cy="12604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GB" dirty="0">
                <a:latin typeface="Arial" charset="0"/>
              </a:rPr>
              <a:t>SPR determined by</a:t>
            </a: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endParaRPr lang="en-US" dirty="0">
              <a:latin typeface="Arial" charset="0"/>
            </a:endParaRPr>
          </a:p>
        </p:txBody>
      </p:sp>
      <p:graphicFrame>
        <p:nvGraphicFramePr>
          <p:cNvPr id="10" name="Object 16"/>
          <p:cNvGraphicFramePr>
            <a:graphicFrameLocks noChangeAspect="1"/>
          </p:cNvGraphicFramePr>
          <p:nvPr>
            <p:extLst>
              <p:ext uri="{D42A27DB-BD31-4B8C-83A1-F6EECF244321}">
                <p14:modId xmlns:p14="http://schemas.microsoft.com/office/powerpoint/2010/main" val="1637157034"/>
              </p:ext>
            </p:extLst>
          </p:nvPr>
        </p:nvGraphicFramePr>
        <p:xfrm>
          <a:off x="1935955" y="3234753"/>
          <a:ext cx="3788173" cy="482279"/>
        </p:xfrm>
        <a:graphic>
          <a:graphicData uri="http://schemas.openxmlformats.org/presentationml/2006/ole">
            <mc:AlternateContent xmlns:mc="http://schemas.openxmlformats.org/markup-compatibility/2006">
              <mc:Choice xmlns:v="urn:schemas-microsoft-com:vml" Requires="v">
                <p:oleObj spid="_x0000_s58430" name="Equation" r:id="rId3" imgW="1384200" imgH="177480" progId="Equation.3">
                  <p:embed/>
                </p:oleObj>
              </mc:Choice>
              <mc:Fallback>
                <p:oleObj name="Equation" r:id="rId3" imgW="13842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5955" y="3234753"/>
                        <a:ext cx="3788173" cy="482279"/>
                      </a:xfrm>
                      <a:prstGeom prst="rect">
                        <a:avLst/>
                      </a:prstGeom>
                      <a:solidFill>
                        <a:schemeClr val="bg2"/>
                      </a:solidFill>
                    </p:spPr>
                  </p:pic>
                </p:oleObj>
              </mc:Fallback>
            </mc:AlternateContent>
          </a:graphicData>
        </a:graphic>
      </p:graphicFrame>
      <p:sp>
        <p:nvSpPr>
          <p:cNvPr id="11" name="Rectangle 18"/>
          <p:cNvSpPr>
            <a:spLocks noChangeArrowheads="1"/>
          </p:cNvSpPr>
          <p:nvPr/>
        </p:nvSpPr>
        <p:spPr bwMode="auto">
          <a:xfrm>
            <a:off x="179512" y="3951288"/>
            <a:ext cx="7791450" cy="15652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GB" dirty="0">
                <a:latin typeface="Arial" charset="0"/>
              </a:rPr>
              <a:t>BFI varies between 0.1 and 0.99 - corresponding to the degree of </a:t>
            </a:r>
            <a:r>
              <a:rPr lang="en-GB" dirty="0" err="1">
                <a:latin typeface="Arial" charset="0"/>
              </a:rPr>
              <a:t>impermeability</a:t>
            </a:r>
            <a:endParaRPr lang="en-GB" dirty="0">
              <a:latin typeface="Arial" charset="0"/>
            </a:endParaRP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endParaRPr lang="en-US" dirty="0">
              <a:latin typeface="Arial" charset="0"/>
            </a:endParaRPr>
          </a:p>
        </p:txBody>
      </p:sp>
      <p:graphicFrame>
        <p:nvGraphicFramePr>
          <p:cNvPr id="12" name="Object 19"/>
          <p:cNvGraphicFramePr>
            <a:graphicFrameLocks noChangeAspect="1"/>
          </p:cNvGraphicFramePr>
          <p:nvPr>
            <p:extLst>
              <p:ext uri="{D42A27DB-BD31-4B8C-83A1-F6EECF244321}">
                <p14:modId xmlns:p14="http://schemas.microsoft.com/office/powerpoint/2010/main" val="663237386"/>
              </p:ext>
            </p:extLst>
          </p:nvPr>
        </p:nvGraphicFramePr>
        <p:xfrm>
          <a:off x="1907704" y="1412776"/>
          <a:ext cx="3193448" cy="492224"/>
        </p:xfrm>
        <a:graphic>
          <a:graphicData uri="http://schemas.openxmlformats.org/presentationml/2006/ole">
            <mc:AlternateContent xmlns:mc="http://schemas.openxmlformats.org/markup-compatibility/2006">
              <mc:Choice xmlns:v="urn:schemas-microsoft-com:vml" Requires="v">
                <p:oleObj spid="_x0000_s58431" name="Equation" r:id="rId5" imgW="1143000" imgH="177480" progId="Equation.3">
                  <p:embed/>
                </p:oleObj>
              </mc:Choice>
              <mc:Fallback>
                <p:oleObj name="Equation" r:id="rId5" imgW="114300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1412776"/>
                        <a:ext cx="3193448" cy="492224"/>
                      </a:xfrm>
                      <a:prstGeom prst="rect">
                        <a:avLst/>
                      </a:prstGeom>
                      <a:solidFill>
                        <a:schemeClr val="bg2"/>
                      </a:solidFill>
                    </p:spPr>
                  </p:pic>
                </p:oleObj>
              </mc:Fallback>
            </mc:AlternateContent>
          </a:graphicData>
        </a:graphic>
      </p:graphicFrame>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Modelling </a:t>
            </a:r>
            <a:r>
              <a:rPr lang="en-GB" dirty="0" smtClean="0"/>
              <a:t>Rainfall-Runoff </a:t>
            </a:r>
            <a:r>
              <a:rPr lang="en-GB" dirty="0"/>
              <a:t>using FEH</a:t>
            </a:r>
          </a:p>
        </p:txBody>
      </p:sp>
      <p:sp>
        <p:nvSpPr>
          <p:cNvPr id="3" name="Content Placeholder 2"/>
          <p:cNvSpPr>
            <a:spLocks noGrp="1"/>
          </p:cNvSpPr>
          <p:nvPr>
            <p:ph sz="quarter" idx="13"/>
          </p:nvPr>
        </p:nvSpPr>
        <p:spPr/>
        <p:txBody>
          <a:bodyPr/>
          <a:lstStyle/>
          <a:p>
            <a:endParaRPr lang="en-GB"/>
          </a:p>
        </p:txBody>
      </p:sp>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5378"/>
            <a:ext cx="8712968" cy="5183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922419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ChangeArrowheads="1"/>
          </p:cNvSpPr>
          <p:nvPr/>
        </p:nvSpPr>
        <p:spPr bwMode="auto">
          <a:xfrm>
            <a:off x="838200" y="762000"/>
            <a:ext cx="8086725" cy="1143000"/>
          </a:xfrm>
          <a:prstGeom prst="rect">
            <a:avLst/>
          </a:prstGeom>
          <a:noFill/>
          <a:ln w="9525">
            <a:noFill/>
            <a:miter lim="800000"/>
            <a:headEnd type="none" w="sm" len="sm"/>
            <a:tailEnd type="none" w="sm" len="sm"/>
          </a:ln>
          <a:effectLst/>
        </p:spPr>
        <p:txBody>
          <a:bodyPr/>
          <a:lstStyle/>
          <a:p>
            <a:endParaRPr lang="en-US"/>
          </a:p>
        </p:txBody>
      </p:sp>
      <p:sp>
        <p:nvSpPr>
          <p:cNvPr id="66567" name="Rectangle 7"/>
          <p:cNvSpPr>
            <a:spLocks noGrp="1" noChangeArrowheads="1"/>
          </p:cNvSpPr>
          <p:nvPr>
            <p:ph type="title"/>
          </p:nvPr>
        </p:nvSpPr>
        <p:spPr>
          <a:noFill/>
          <a:ln/>
        </p:spPr>
        <p:txBody>
          <a:bodyPr/>
          <a:lstStyle/>
          <a:p>
            <a:r>
              <a:rPr lang="en-GB" dirty="0">
                <a:solidFill>
                  <a:srgbClr val="FFFFFF"/>
                </a:solidFill>
              </a:rPr>
              <a:t>SPRF from </a:t>
            </a:r>
            <a:r>
              <a:rPr lang="en-GB" dirty="0" smtClean="0">
                <a:solidFill>
                  <a:srgbClr val="FFFFFF"/>
                </a:solidFill>
              </a:rPr>
              <a:t>Catchment Descriptors</a:t>
            </a:r>
            <a:endParaRPr lang="en-GB" dirty="0">
              <a:solidFill>
                <a:srgbClr val="FFFFFF"/>
              </a:solidFill>
            </a:endParaRPr>
          </a:p>
        </p:txBody>
      </p:sp>
      <p:sp>
        <p:nvSpPr>
          <p:cNvPr id="3" name="Content Placeholder 2"/>
          <p:cNvSpPr>
            <a:spLocks noGrp="1"/>
          </p:cNvSpPr>
          <p:nvPr>
            <p:ph sz="quarter" idx="13"/>
          </p:nvPr>
        </p:nvSpPr>
        <p:spPr/>
        <p:txBody>
          <a:bodyPr/>
          <a:lstStyle/>
          <a:p>
            <a:pPr marL="0" indent="0">
              <a:buNone/>
            </a:pPr>
            <a:r>
              <a:rPr lang="da-DK" dirty="0" smtClean="0"/>
              <a:t> </a:t>
            </a:r>
            <a:endParaRPr lang="en-GB" dirty="0"/>
          </a:p>
        </p:txBody>
      </p:sp>
      <p:sp>
        <p:nvSpPr>
          <p:cNvPr id="10" name="Rectangle 2"/>
          <p:cNvSpPr>
            <a:spLocks noChangeArrowheads="1"/>
          </p:cNvSpPr>
          <p:nvPr/>
        </p:nvSpPr>
        <p:spPr bwMode="auto">
          <a:xfrm>
            <a:off x="179512" y="2232025"/>
            <a:ext cx="7791450" cy="12604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GB" dirty="0">
                <a:latin typeface="Arial" charset="0"/>
              </a:rPr>
              <a:t>SPR determined by</a:t>
            </a: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endParaRPr lang="en-US" dirty="0">
              <a:latin typeface="Arial" charset="0"/>
            </a:endParaRPr>
          </a:p>
        </p:txBody>
      </p:sp>
      <p:graphicFrame>
        <p:nvGraphicFramePr>
          <p:cNvPr id="11" name="Object 4"/>
          <p:cNvGraphicFramePr>
            <a:graphicFrameLocks noChangeAspect="1"/>
          </p:cNvGraphicFramePr>
          <p:nvPr>
            <p:extLst>
              <p:ext uri="{D42A27DB-BD31-4B8C-83A1-F6EECF244321}">
                <p14:modId xmlns:p14="http://schemas.microsoft.com/office/powerpoint/2010/main" val="2529586097"/>
              </p:ext>
            </p:extLst>
          </p:nvPr>
        </p:nvGraphicFramePr>
        <p:xfrm>
          <a:off x="2051720" y="2954089"/>
          <a:ext cx="2710230" cy="834951"/>
        </p:xfrm>
        <a:graphic>
          <a:graphicData uri="http://schemas.openxmlformats.org/presentationml/2006/ole">
            <mc:AlternateContent xmlns:mc="http://schemas.openxmlformats.org/markup-compatibility/2006">
              <mc:Choice xmlns:v="urn:schemas-microsoft-com:vml" Requires="v">
                <p:oleObj spid="_x0000_s66609" name="Equation" r:id="rId3" imgW="1396800" imgH="431640" progId="Equation.3">
                  <p:embed/>
                </p:oleObj>
              </mc:Choice>
              <mc:Fallback>
                <p:oleObj name="Equation" r:id="rId3" imgW="13968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2954089"/>
                        <a:ext cx="2710230" cy="834951"/>
                      </a:xfrm>
                      <a:prstGeom prst="rect">
                        <a:avLst/>
                      </a:prstGeom>
                      <a:solidFill>
                        <a:schemeClr val="bg2"/>
                      </a:solidFill>
                    </p:spPr>
                  </p:pic>
                </p:oleObj>
              </mc:Fallback>
            </mc:AlternateContent>
          </a:graphicData>
        </a:graphic>
      </p:graphicFrame>
      <p:sp>
        <p:nvSpPr>
          <p:cNvPr id="12" name="Rectangle 5"/>
          <p:cNvSpPr>
            <a:spLocks noChangeArrowheads="1"/>
          </p:cNvSpPr>
          <p:nvPr/>
        </p:nvSpPr>
        <p:spPr bwMode="auto">
          <a:xfrm>
            <a:off x="179512" y="4041775"/>
            <a:ext cx="7791450" cy="15652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GB" dirty="0" err="1">
                <a:latin typeface="Arial" charset="0"/>
              </a:rPr>
              <a:t>SPR</a:t>
            </a:r>
            <a:r>
              <a:rPr lang="en-GB" baseline="-25000" dirty="0" err="1">
                <a:latin typeface="Arial" charset="0"/>
              </a:rPr>
              <a:t>i</a:t>
            </a:r>
            <a:r>
              <a:rPr lang="en-GB" dirty="0">
                <a:latin typeface="Arial" charset="0"/>
              </a:rPr>
              <a:t> varies between 2% and 60% - and is given as one of the catchment descriptors</a:t>
            </a: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endParaRPr lang="en-US" dirty="0">
              <a:latin typeface="Arial" charset="0"/>
            </a:endParaRPr>
          </a:p>
        </p:txBody>
      </p:sp>
      <p:graphicFrame>
        <p:nvGraphicFramePr>
          <p:cNvPr id="13" name="Object 6"/>
          <p:cNvGraphicFramePr>
            <a:graphicFrameLocks noChangeAspect="1"/>
          </p:cNvGraphicFramePr>
          <p:nvPr>
            <p:extLst>
              <p:ext uri="{D42A27DB-BD31-4B8C-83A1-F6EECF244321}">
                <p14:modId xmlns:p14="http://schemas.microsoft.com/office/powerpoint/2010/main" val="3560179055"/>
              </p:ext>
            </p:extLst>
          </p:nvPr>
        </p:nvGraphicFramePr>
        <p:xfrm>
          <a:off x="1979712" y="1412776"/>
          <a:ext cx="3083656" cy="469999"/>
        </p:xfrm>
        <a:graphic>
          <a:graphicData uri="http://schemas.openxmlformats.org/presentationml/2006/ole">
            <mc:AlternateContent xmlns:mc="http://schemas.openxmlformats.org/markup-compatibility/2006">
              <mc:Choice xmlns:v="urn:schemas-microsoft-com:vml" Requires="v">
                <p:oleObj spid="_x0000_s66610" name="Equation" r:id="rId5" imgW="1155600" imgH="177480" progId="Equation.3">
                  <p:embed/>
                </p:oleObj>
              </mc:Choice>
              <mc:Fallback>
                <p:oleObj name="Equation" r:id="rId5" imgW="115560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1412776"/>
                        <a:ext cx="3083656" cy="469999"/>
                      </a:xfrm>
                      <a:prstGeom prst="rect">
                        <a:avLst/>
                      </a:prstGeom>
                      <a:solidFill>
                        <a:schemeClr val="bg2"/>
                      </a:solidFill>
                    </p:spPr>
                  </p:pic>
                </p:oleObj>
              </mc:Fallback>
            </mc:AlternateContent>
          </a:graphicData>
        </a:graphic>
      </p:graphicFrame>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ChangeArrowheads="1"/>
          </p:cNvSpPr>
          <p:nvPr/>
        </p:nvSpPr>
        <p:spPr bwMode="auto">
          <a:xfrm>
            <a:off x="838200" y="762000"/>
            <a:ext cx="8086725" cy="1143000"/>
          </a:xfrm>
          <a:prstGeom prst="rect">
            <a:avLst/>
          </a:prstGeom>
          <a:noFill/>
          <a:ln w="9525">
            <a:noFill/>
            <a:miter lim="800000"/>
            <a:headEnd type="none" w="sm" len="sm"/>
            <a:tailEnd type="none" w="sm" len="sm"/>
          </a:ln>
          <a:effectLst/>
        </p:spPr>
        <p:txBody>
          <a:bodyPr/>
          <a:lstStyle/>
          <a:p>
            <a:endParaRPr lang="en-US"/>
          </a:p>
        </p:txBody>
      </p:sp>
      <p:sp>
        <p:nvSpPr>
          <p:cNvPr id="60424" name="Rectangle 8"/>
          <p:cNvSpPr>
            <a:spLocks noGrp="1" noChangeArrowheads="1"/>
          </p:cNvSpPr>
          <p:nvPr>
            <p:ph type="title"/>
          </p:nvPr>
        </p:nvSpPr>
        <p:spPr>
          <a:noFill/>
          <a:ln/>
        </p:spPr>
        <p:txBody>
          <a:bodyPr/>
          <a:lstStyle/>
          <a:p>
            <a:r>
              <a:rPr lang="en-GB" dirty="0">
                <a:solidFill>
                  <a:srgbClr val="FFFFFF"/>
                </a:solidFill>
              </a:rPr>
              <a:t>SPR from </a:t>
            </a:r>
            <a:r>
              <a:rPr lang="en-GB" dirty="0" smtClean="0">
                <a:solidFill>
                  <a:srgbClr val="FFFFFF"/>
                </a:solidFill>
              </a:rPr>
              <a:t>Donor Catchment</a:t>
            </a:r>
            <a:endParaRPr lang="en-GB" dirty="0">
              <a:solidFill>
                <a:srgbClr val="FFFFFF"/>
              </a:solidFill>
            </a:endParaRPr>
          </a:p>
        </p:txBody>
      </p:sp>
      <p:sp>
        <p:nvSpPr>
          <p:cNvPr id="3" name="Content Placeholder 2"/>
          <p:cNvSpPr>
            <a:spLocks noGrp="1"/>
          </p:cNvSpPr>
          <p:nvPr>
            <p:ph sz="quarter" idx="13"/>
          </p:nvPr>
        </p:nvSpPr>
        <p:spPr/>
        <p:txBody>
          <a:bodyPr/>
          <a:lstStyle/>
          <a:p>
            <a:pPr marL="0" indent="0">
              <a:buNone/>
            </a:pPr>
            <a:r>
              <a:rPr lang="da-DK" dirty="0" smtClean="0"/>
              <a:t>Method:</a:t>
            </a:r>
            <a:endParaRPr lang="en-GB" dirty="0"/>
          </a:p>
        </p:txBody>
      </p:sp>
      <p:sp>
        <p:nvSpPr>
          <p:cNvPr id="11" name="Rectangle 2"/>
          <p:cNvSpPr>
            <a:spLocks noChangeArrowheads="1"/>
          </p:cNvSpPr>
          <p:nvPr/>
        </p:nvSpPr>
        <p:spPr bwMode="auto">
          <a:xfrm>
            <a:off x="847725" y="1628775"/>
            <a:ext cx="7791450" cy="2451953"/>
          </a:xfrm>
          <a:prstGeom prst="rect">
            <a:avLst/>
          </a:prstGeom>
          <a:noFill/>
          <a:ln w="9525">
            <a:noFill/>
            <a:miter lim="800000"/>
            <a:headEnd type="none" w="sm" len="sm"/>
            <a:tailEnd type="none" w="sm" len="sm"/>
          </a:ln>
          <a:effectLst/>
        </p:spPr>
        <p:txBody>
          <a:bodyPr>
            <a:spAutoFit/>
          </a:bodyPr>
          <a:lstStyle/>
          <a:p>
            <a:pPr marL="342900" indent="-342900" defTabSz="762000" eaLnBrk="0" hangingPunct="0">
              <a:spcBef>
                <a:spcPts val="500"/>
              </a:spcBef>
              <a:spcAft>
                <a:spcPts val="500"/>
              </a:spcAft>
              <a:buFont typeface="Arial" pitchFamily="34" charset="0"/>
              <a:buChar char="•"/>
            </a:pPr>
            <a:r>
              <a:rPr lang="en-US" dirty="0" smtClean="0">
                <a:latin typeface="Arial" charset="0"/>
              </a:rPr>
              <a:t>Apply </a:t>
            </a:r>
            <a:r>
              <a:rPr lang="en-US" dirty="0">
                <a:latin typeface="Arial" charset="0"/>
              </a:rPr>
              <a:t>catchment descriptor method at un-gauged site</a:t>
            </a:r>
          </a:p>
          <a:p>
            <a:pPr marL="342900" indent="-342900" defTabSz="762000" eaLnBrk="0" hangingPunct="0">
              <a:spcBef>
                <a:spcPts val="500"/>
              </a:spcBef>
              <a:spcAft>
                <a:spcPts val="500"/>
              </a:spcAft>
              <a:buFont typeface="Arial" pitchFamily="34" charset="0"/>
              <a:buChar char="•"/>
            </a:pPr>
            <a:r>
              <a:rPr lang="en-US" dirty="0" smtClean="0">
                <a:latin typeface="Arial" charset="0"/>
              </a:rPr>
              <a:t>Apply </a:t>
            </a:r>
            <a:r>
              <a:rPr lang="en-US" dirty="0">
                <a:latin typeface="Arial" charset="0"/>
              </a:rPr>
              <a:t>catchment descriptor method at gauged site</a:t>
            </a:r>
          </a:p>
          <a:p>
            <a:pPr marL="342900" indent="-342900" defTabSz="762000" eaLnBrk="0" hangingPunct="0">
              <a:spcBef>
                <a:spcPts val="500"/>
              </a:spcBef>
              <a:spcAft>
                <a:spcPts val="500"/>
              </a:spcAft>
              <a:buFont typeface="Arial" pitchFamily="34" charset="0"/>
              <a:buChar char="•"/>
            </a:pPr>
            <a:r>
              <a:rPr lang="en-US" dirty="0" smtClean="0">
                <a:latin typeface="Arial" charset="0"/>
              </a:rPr>
              <a:t>Estimate </a:t>
            </a:r>
            <a:r>
              <a:rPr lang="en-US" dirty="0">
                <a:latin typeface="Arial" charset="0"/>
              </a:rPr>
              <a:t>SPR at gauged site based on observed data</a:t>
            </a: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r>
              <a:rPr lang="en-US" dirty="0">
                <a:latin typeface="Arial" charset="0"/>
              </a:rPr>
              <a:t>The standard percentage runoff from the subject site is then adjusted according to: </a:t>
            </a:r>
          </a:p>
        </p:txBody>
      </p:sp>
      <p:graphicFrame>
        <p:nvGraphicFramePr>
          <p:cNvPr id="12" name="Object 4"/>
          <p:cNvGraphicFramePr>
            <a:graphicFrameLocks noChangeAspect="1"/>
          </p:cNvGraphicFramePr>
          <p:nvPr>
            <p:extLst>
              <p:ext uri="{D42A27DB-BD31-4B8C-83A1-F6EECF244321}">
                <p14:modId xmlns:p14="http://schemas.microsoft.com/office/powerpoint/2010/main" val="4145803442"/>
              </p:ext>
            </p:extLst>
          </p:nvPr>
        </p:nvGraphicFramePr>
        <p:xfrm>
          <a:off x="3892649" y="4221088"/>
          <a:ext cx="2695575" cy="846137"/>
        </p:xfrm>
        <a:graphic>
          <a:graphicData uri="http://schemas.openxmlformats.org/presentationml/2006/ole">
            <mc:AlternateContent xmlns:mc="http://schemas.openxmlformats.org/markup-compatibility/2006">
              <mc:Choice xmlns:v="urn:schemas-microsoft-com:vml" Requires="v">
                <p:oleObj spid="_x0000_s60508" name="Equation" r:id="rId3" imgW="1498320" imgH="469800" progId="Equation.3">
                  <p:embed/>
                </p:oleObj>
              </mc:Choice>
              <mc:Fallback>
                <p:oleObj name="Equation" r:id="rId3" imgW="149832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2649" y="4221088"/>
                        <a:ext cx="2695575" cy="846137"/>
                      </a:xfrm>
                      <a:prstGeom prst="rect">
                        <a:avLst/>
                      </a:prstGeom>
                      <a:solidFill>
                        <a:schemeClr val="bg2"/>
                      </a:solidFill>
                    </p:spPr>
                  </p:pic>
                </p:oleObj>
              </mc:Fallback>
            </mc:AlternateContent>
          </a:graphicData>
        </a:graphic>
      </p:graphicFrame>
      <p:graphicFrame>
        <p:nvGraphicFramePr>
          <p:cNvPr id="13" name="Object 5"/>
          <p:cNvGraphicFramePr>
            <a:graphicFrameLocks noChangeAspect="1"/>
          </p:cNvGraphicFramePr>
          <p:nvPr>
            <p:extLst>
              <p:ext uri="{D42A27DB-BD31-4B8C-83A1-F6EECF244321}">
                <p14:modId xmlns:p14="http://schemas.microsoft.com/office/powerpoint/2010/main" val="4156375921"/>
              </p:ext>
            </p:extLst>
          </p:nvPr>
        </p:nvGraphicFramePr>
        <p:xfrm>
          <a:off x="7885113" y="1628775"/>
          <a:ext cx="847300" cy="410171"/>
        </p:xfrm>
        <a:graphic>
          <a:graphicData uri="http://schemas.openxmlformats.org/presentationml/2006/ole">
            <mc:AlternateContent xmlns:mc="http://schemas.openxmlformats.org/markup-compatibility/2006">
              <mc:Choice xmlns:v="urn:schemas-microsoft-com:vml" Requires="v">
                <p:oleObj spid="_x0000_s60509" name="Equation" r:id="rId5" imgW="495000" imgH="241200" progId="Equation.3">
                  <p:embed/>
                </p:oleObj>
              </mc:Choice>
              <mc:Fallback>
                <p:oleObj name="Equation" r:id="rId5" imgW="4950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1628775"/>
                        <a:ext cx="847300" cy="410171"/>
                      </a:xfrm>
                      <a:prstGeom prst="rect">
                        <a:avLst/>
                      </a:prstGeom>
                      <a:solidFill>
                        <a:schemeClr val="bg2"/>
                      </a:solidFill>
                    </p:spPr>
                  </p:pic>
                </p:oleObj>
              </mc:Fallback>
            </mc:AlternateContent>
          </a:graphicData>
        </a:graphic>
      </p:graphicFrame>
      <p:graphicFrame>
        <p:nvGraphicFramePr>
          <p:cNvPr id="14" name="Object 6"/>
          <p:cNvGraphicFramePr>
            <a:graphicFrameLocks noChangeAspect="1"/>
          </p:cNvGraphicFramePr>
          <p:nvPr>
            <p:extLst>
              <p:ext uri="{D42A27DB-BD31-4B8C-83A1-F6EECF244321}">
                <p14:modId xmlns:p14="http://schemas.microsoft.com/office/powerpoint/2010/main" val="390140257"/>
              </p:ext>
            </p:extLst>
          </p:nvPr>
        </p:nvGraphicFramePr>
        <p:xfrm>
          <a:off x="7870825" y="2132856"/>
          <a:ext cx="868413" cy="400373"/>
        </p:xfrm>
        <a:graphic>
          <a:graphicData uri="http://schemas.openxmlformats.org/presentationml/2006/ole">
            <mc:AlternateContent xmlns:mc="http://schemas.openxmlformats.org/markup-compatibility/2006">
              <mc:Choice xmlns:v="urn:schemas-microsoft-com:vml" Requires="v">
                <p:oleObj spid="_x0000_s60510" name="Equation" r:id="rId7" imgW="520560" imgH="241200" progId="Equation.3">
                  <p:embed/>
                </p:oleObj>
              </mc:Choice>
              <mc:Fallback>
                <p:oleObj name="Equation" r:id="rId7" imgW="52056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70825" y="2132856"/>
                        <a:ext cx="868413" cy="400373"/>
                      </a:xfrm>
                      <a:prstGeom prst="rect">
                        <a:avLst/>
                      </a:prstGeom>
                      <a:solidFill>
                        <a:schemeClr val="bg2"/>
                      </a:solidFill>
                    </p:spPr>
                  </p:pic>
                </p:oleObj>
              </mc:Fallback>
            </mc:AlternateContent>
          </a:graphicData>
        </a:graphic>
      </p:graphicFrame>
      <p:graphicFrame>
        <p:nvGraphicFramePr>
          <p:cNvPr id="15" name="Object 7"/>
          <p:cNvGraphicFramePr>
            <a:graphicFrameLocks noChangeAspect="1"/>
          </p:cNvGraphicFramePr>
          <p:nvPr>
            <p:extLst>
              <p:ext uri="{D42A27DB-BD31-4B8C-83A1-F6EECF244321}">
                <p14:modId xmlns:p14="http://schemas.microsoft.com/office/powerpoint/2010/main" val="2767488421"/>
              </p:ext>
            </p:extLst>
          </p:nvPr>
        </p:nvGraphicFramePr>
        <p:xfrm>
          <a:off x="7870825" y="2564904"/>
          <a:ext cx="870081" cy="401142"/>
        </p:xfrm>
        <a:graphic>
          <a:graphicData uri="http://schemas.openxmlformats.org/presentationml/2006/ole">
            <mc:AlternateContent xmlns:mc="http://schemas.openxmlformats.org/markup-compatibility/2006">
              <mc:Choice xmlns:v="urn:schemas-microsoft-com:vml" Requires="v">
                <p:oleObj spid="_x0000_s60511" name="Equation" r:id="rId9" imgW="520560" imgH="241200" progId="Equation.3">
                  <p:embed/>
                </p:oleObj>
              </mc:Choice>
              <mc:Fallback>
                <p:oleObj name="Equation" r:id="rId9" imgW="52056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70825" y="2564904"/>
                        <a:ext cx="870081" cy="401142"/>
                      </a:xfrm>
                      <a:prstGeom prst="rect">
                        <a:avLst/>
                      </a:prstGeom>
                      <a:solidFill>
                        <a:schemeClr val="bg2"/>
                      </a:solidFill>
                    </p:spPr>
                  </p:pic>
                </p:oleObj>
              </mc:Fallback>
            </mc:AlternateContent>
          </a:graphicData>
        </a:graphic>
      </p:graphicFrame>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2400" b="1" baseline="-25000">
              <a:solidFill>
                <a:schemeClr val="tx1"/>
              </a:solidFill>
            </a:endParaRPr>
          </a:p>
        </p:txBody>
      </p:sp>
      <p:sp>
        <p:nvSpPr>
          <p:cNvPr id="61461" name="Rectangle 21"/>
          <p:cNvSpPr>
            <a:spLocks noGrp="1" noChangeArrowheads="1"/>
          </p:cNvSpPr>
          <p:nvPr>
            <p:ph type="title"/>
          </p:nvPr>
        </p:nvSpPr>
        <p:spPr>
          <a:noFill/>
          <a:ln/>
        </p:spPr>
        <p:txBody>
          <a:bodyPr/>
          <a:lstStyle/>
          <a:p>
            <a:r>
              <a:rPr lang="en-GB" dirty="0">
                <a:solidFill>
                  <a:srgbClr val="FFFFFF"/>
                </a:solidFill>
              </a:rPr>
              <a:t>Determining the </a:t>
            </a:r>
            <a:r>
              <a:rPr lang="en-GB" dirty="0" smtClean="0">
                <a:solidFill>
                  <a:srgbClr val="FFFFFF"/>
                </a:solidFill>
              </a:rPr>
              <a:t>Base Flow </a:t>
            </a:r>
            <a:r>
              <a:rPr lang="en-GB" dirty="0">
                <a:solidFill>
                  <a:srgbClr val="FFFFFF"/>
                </a:solidFill>
              </a:rPr>
              <a:t>(BF)</a:t>
            </a:r>
          </a:p>
        </p:txBody>
      </p:sp>
      <p:sp>
        <p:nvSpPr>
          <p:cNvPr id="2" name="Content Placeholder 1"/>
          <p:cNvSpPr>
            <a:spLocks noGrp="1"/>
          </p:cNvSpPr>
          <p:nvPr>
            <p:ph sz="quarter" idx="13"/>
          </p:nvPr>
        </p:nvSpPr>
        <p:spPr/>
        <p:txBody>
          <a:bodyPr/>
          <a:lstStyle/>
          <a:p>
            <a:pPr marL="0" indent="0">
              <a:buNone/>
            </a:pPr>
            <a:r>
              <a:rPr lang="en-US" dirty="0">
                <a:latin typeface="Arial" charset="0"/>
              </a:rPr>
              <a:t>The flow in the river prior to the storm </a:t>
            </a:r>
            <a:r>
              <a:rPr lang="en-US" dirty="0" smtClean="0">
                <a:latin typeface="Arial" charset="0"/>
              </a:rPr>
              <a:t>event</a:t>
            </a:r>
            <a:endParaRPr lang="en-US" dirty="0">
              <a:latin typeface="Arial" charset="0"/>
            </a:endParaRPr>
          </a:p>
          <a:p>
            <a:pPr marL="0" indent="0">
              <a:buNone/>
            </a:pPr>
            <a:endParaRPr lang="en-GB" dirty="0"/>
          </a:p>
        </p:txBody>
      </p:sp>
      <p:sp>
        <p:nvSpPr>
          <p:cNvPr id="16" name="AutoShape 22"/>
          <p:cNvSpPr>
            <a:spLocks noChangeArrowheads="1"/>
          </p:cNvSpPr>
          <p:nvPr/>
        </p:nvSpPr>
        <p:spPr bwMode="auto">
          <a:xfrm>
            <a:off x="1187450" y="2871937"/>
            <a:ext cx="5832475" cy="3024187"/>
          </a:xfrm>
          <a:prstGeom prst="roundRect">
            <a:avLst>
              <a:gd name="adj" fmla="val 16667"/>
            </a:avLst>
          </a:prstGeom>
          <a:solidFill>
            <a:schemeClr val="bg2"/>
          </a:solidFill>
          <a:ln w="9525">
            <a:solidFill>
              <a:schemeClr val="tx1"/>
            </a:solidFill>
            <a:round/>
            <a:headEnd type="none" w="sm" len="sm"/>
            <a:tailEnd type="none" w="sm" len="sm"/>
          </a:ln>
          <a:effectLst/>
        </p:spPr>
        <p:txBody>
          <a:bodyPr wrap="none" anchor="ctr"/>
          <a:lstStyle/>
          <a:p>
            <a:endParaRPr lang="en-US"/>
          </a:p>
        </p:txBody>
      </p:sp>
      <p:sp>
        <p:nvSpPr>
          <p:cNvPr id="18" name="Rectangle 4"/>
          <p:cNvSpPr>
            <a:spLocks noChangeArrowheads="1"/>
          </p:cNvSpPr>
          <p:nvPr/>
        </p:nvSpPr>
        <p:spPr bwMode="auto">
          <a:xfrm>
            <a:off x="838200" y="1844824"/>
            <a:ext cx="6829425" cy="828675"/>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r>
              <a:rPr lang="en-US">
                <a:latin typeface="Arial" charset="0"/>
              </a:rPr>
              <a:t>Parameter less important than Time to peak and SPR</a:t>
            </a:r>
          </a:p>
          <a:p>
            <a:pPr defTabSz="762000" eaLnBrk="0" hangingPunct="0">
              <a:spcBef>
                <a:spcPts val="500"/>
              </a:spcBef>
              <a:spcAft>
                <a:spcPts val="500"/>
              </a:spcAft>
            </a:pPr>
            <a:r>
              <a:rPr lang="en-US">
                <a:latin typeface="Arial" charset="0"/>
              </a:rPr>
              <a:t> </a:t>
            </a:r>
          </a:p>
        </p:txBody>
      </p:sp>
      <p:sp>
        <p:nvSpPr>
          <p:cNvPr id="19" name="Line 13"/>
          <p:cNvSpPr>
            <a:spLocks noChangeShapeType="1"/>
          </p:cNvSpPr>
          <p:nvPr/>
        </p:nvSpPr>
        <p:spPr bwMode="auto">
          <a:xfrm>
            <a:off x="1752600" y="5445274"/>
            <a:ext cx="4191000" cy="0"/>
          </a:xfrm>
          <a:prstGeom prst="line">
            <a:avLst/>
          </a:prstGeom>
          <a:noFill/>
          <a:ln w="9525">
            <a:solidFill>
              <a:schemeClr val="tx1"/>
            </a:solidFill>
            <a:round/>
            <a:headEnd type="none" w="sm" len="sm"/>
            <a:tailEnd type="triangle" w="sm" len="sm"/>
          </a:ln>
          <a:effectLst/>
        </p:spPr>
        <p:txBody>
          <a:bodyPr wrap="none" anchor="ctr"/>
          <a:lstStyle/>
          <a:p>
            <a:endParaRPr lang="en-US"/>
          </a:p>
        </p:txBody>
      </p:sp>
      <p:sp>
        <p:nvSpPr>
          <p:cNvPr id="20" name="Line 14"/>
          <p:cNvSpPr>
            <a:spLocks noChangeShapeType="1"/>
          </p:cNvSpPr>
          <p:nvPr/>
        </p:nvSpPr>
        <p:spPr bwMode="auto">
          <a:xfrm flipH="1" flipV="1">
            <a:off x="1752600" y="3006874"/>
            <a:ext cx="0" cy="2438400"/>
          </a:xfrm>
          <a:prstGeom prst="line">
            <a:avLst/>
          </a:prstGeom>
          <a:noFill/>
          <a:ln w="9525">
            <a:solidFill>
              <a:schemeClr val="tx1"/>
            </a:solidFill>
            <a:round/>
            <a:headEnd type="none" w="sm" len="sm"/>
            <a:tailEnd type="triangle" w="sm" len="sm"/>
          </a:ln>
          <a:effectLst/>
        </p:spPr>
        <p:txBody>
          <a:bodyPr wrap="none" anchor="ctr"/>
          <a:lstStyle/>
          <a:p>
            <a:endParaRPr lang="en-US"/>
          </a:p>
        </p:txBody>
      </p:sp>
      <p:sp>
        <p:nvSpPr>
          <p:cNvPr id="21" name="Freeform 15"/>
          <p:cNvSpPr>
            <a:spLocks/>
          </p:cNvSpPr>
          <p:nvPr/>
        </p:nvSpPr>
        <p:spPr bwMode="auto">
          <a:xfrm>
            <a:off x="1828800" y="3895874"/>
            <a:ext cx="3886200" cy="1168400"/>
          </a:xfrm>
          <a:custGeom>
            <a:avLst/>
            <a:gdLst/>
            <a:ahLst/>
            <a:cxnLst>
              <a:cxn ang="0">
                <a:pos x="0" y="688"/>
              </a:cxn>
              <a:cxn ang="0">
                <a:pos x="240" y="688"/>
              </a:cxn>
              <a:cxn ang="0">
                <a:pos x="528" y="544"/>
              </a:cxn>
              <a:cxn ang="0">
                <a:pos x="1104" y="16"/>
              </a:cxn>
              <a:cxn ang="0">
                <a:pos x="1536" y="448"/>
              </a:cxn>
              <a:cxn ang="0">
                <a:pos x="2064" y="688"/>
              </a:cxn>
              <a:cxn ang="0">
                <a:pos x="2448" y="736"/>
              </a:cxn>
            </a:cxnLst>
            <a:rect l="0" t="0" r="r" b="b"/>
            <a:pathLst>
              <a:path w="2448" h="736">
                <a:moveTo>
                  <a:pt x="0" y="688"/>
                </a:moveTo>
                <a:cubicBezTo>
                  <a:pt x="76" y="700"/>
                  <a:pt x="152" y="712"/>
                  <a:pt x="240" y="688"/>
                </a:cubicBezTo>
                <a:cubicBezTo>
                  <a:pt x="328" y="664"/>
                  <a:pt x="384" y="656"/>
                  <a:pt x="528" y="544"/>
                </a:cubicBezTo>
                <a:cubicBezTo>
                  <a:pt x="672" y="432"/>
                  <a:pt x="936" y="32"/>
                  <a:pt x="1104" y="16"/>
                </a:cubicBezTo>
                <a:cubicBezTo>
                  <a:pt x="1272" y="0"/>
                  <a:pt x="1376" y="336"/>
                  <a:pt x="1536" y="448"/>
                </a:cubicBezTo>
                <a:cubicBezTo>
                  <a:pt x="1696" y="560"/>
                  <a:pt x="1912" y="640"/>
                  <a:pt x="2064" y="688"/>
                </a:cubicBezTo>
                <a:cubicBezTo>
                  <a:pt x="2216" y="736"/>
                  <a:pt x="2332" y="736"/>
                  <a:pt x="2448" y="736"/>
                </a:cubicBezTo>
              </a:path>
            </a:pathLst>
          </a:custGeom>
          <a:solidFill>
            <a:schemeClr val="bg2"/>
          </a:solidFill>
          <a:ln w="9525" cap="flat" cmpd="sng">
            <a:solidFill>
              <a:schemeClr val="tx1"/>
            </a:solidFill>
            <a:prstDash val="solid"/>
            <a:round/>
            <a:headEnd type="none" w="sm" len="sm"/>
            <a:tailEnd type="none" w="sm" len="sm"/>
          </a:ln>
          <a:effectLst/>
        </p:spPr>
        <p:txBody>
          <a:bodyPr wrap="none" anchor="ctr"/>
          <a:lstStyle/>
          <a:p>
            <a:endParaRPr lang="en-US"/>
          </a:p>
        </p:txBody>
      </p:sp>
      <p:sp>
        <p:nvSpPr>
          <p:cNvPr id="22" name="Rectangle 16" descr="Wide upward diagonal"/>
          <p:cNvSpPr>
            <a:spLocks noChangeArrowheads="1"/>
          </p:cNvSpPr>
          <p:nvPr/>
        </p:nvSpPr>
        <p:spPr bwMode="auto">
          <a:xfrm>
            <a:off x="1828800" y="5064274"/>
            <a:ext cx="3886200" cy="381000"/>
          </a:xfrm>
          <a:prstGeom prst="rect">
            <a:avLst/>
          </a:prstGeom>
          <a:pattFill prst="wdUpDiag">
            <a:fgClr>
              <a:schemeClr val="folHlink"/>
            </a:fgClr>
            <a:bgClr>
              <a:srgbClr val="FFFFFF"/>
            </a:bgClr>
          </a:pattFill>
          <a:ln w="9525">
            <a:noFill/>
            <a:miter lim="800000"/>
            <a:headEnd type="none" w="sm" len="sm"/>
            <a:tailEnd type="none" w="sm" len="sm"/>
          </a:ln>
          <a:effectLst/>
        </p:spPr>
        <p:txBody>
          <a:bodyPr wrap="none" anchor="ctr"/>
          <a:lstStyle/>
          <a:p>
            <a:endParaRPr lang="en-US"/>
          </a:p>
        </p:txBody>
      </p:sp>
      <p:sp>
        <p:nvSpPr>
          <p:cNvPr id="23" name="Text Box 17"/>
          <p:cNvSpPr txBox="1">
            <a:spLocks noChangeArrowheads="1"/>
          </p:cNvSpPr>
          <p:nvPr/>
        </p:nvSpPr>
        <p:spPr bwMode="auto">
          <a:xfrm>
            <a:off x="1330325" y="3134296"/>
            <a:ext cx="361950" cy="366712"/>
          </a:xfrm>
          <a:prstGeom prst="rect">
            <a:avLst/>
          </a:prstGeom>
          <a:solidFill>
            <a:schemeClr val="bg2"/>
          </a:solidFill>
          <a:ln w="9525">
            <a:noFill/>
            <a:miter lim="800000"/>
            <a:headEnd type="none" w="sm" len="sm"/>
            <a:tailEnd type="none" w="sm" len="sm"/>
          </a:ln>
          <a:effectLst/>
        </p:spPr>
        <p:txBody>
          <a:bodyPr wrap="none">
            <a:spAutoFit/>
          </a:bodyPr>
          <a:lstStyle/>
          <a:p>
            <a:pPr defTabSz="762000" eaLnBrk="0" hangingPunct="0"/>
            <a:r>
              <a:rPr lang="en-GB" sz="1800" dirty="0">
                <a:solidFill>
                  <a:schemeClr val="tx1"/>
                </a:solidFill>
                <a:latin typeface="Arial" charset="0"/>
              </a:rPr>
              <a:t>Q</a:t>
            </a:r>
          </a:p>
        </p:txBody>
      </p:sp>
      <p:sp>
        <p:nvSpPr>
          <p:cNvPr id="24" name="Text Box 18"/>
          <p:cNvSpPr txBox="1">
            <a:spLocks noChangeArrowheads="1"/>
          </p:cNvSpPr>
          <p:nvPr/>
        </p:nvSpPr>
        <p:spPr bwMode="auto">
          <a:xfrm>
            <a:off x="5908675" y="5313512"/>
            <a:ext cx="247650" cy="366712"/>
          </a:xfrm>
          <a:prstGeom prst="rect">
            <a:avLst/>
          </a:prstGeom>
          <a:solidFill>
            <a:schemeClr val="bg2"/>
          </a:solidFill>
          <a:ln w="9525">
            <a:noFill/>
            <a:miter lim="800000"/>
            <a:headEnd type="none" w="sm" len="sm"/>
            <a:tailEnd type="none" w="sm" len="sm"/>
          </a:ln>
          <a:effectLst/>
        </p:spPr>
        <p:txBody>
          <a:bodyPr wrap="none">
            <a:spAutoFit/>
          </a:bodyPr>
          <a:lstStyle/>
          <a:p>
            <a:pPr defTabSz="762000" eaLnBrk="0" hangingPunct="0"/>
            <a:r>
              <a:rPr lang="en-GB" sz="1800">
                <a:solidFill>
                  <a:schemeClr val="tx1"/>
                </a:solidFill>
                <a:latin typeface="Arial" charset="0"/>
              </a:rPr>
              <a:t>t</a:t>
            </a:r>
          </a:p>
        </p:txBody>
      </p:sp>
      <p:sp>
        <p:nvSpPr>
          <p:cNvPr id="25" name="Text Box 19"/>
          <p:cNvSpPr txBox="1">
            <a:spLocks noChangeArrowheads="1"/>
          </p:cNvSpPr>
          <p:nvPr/>
        </p:nvSpPr>
        <p:spPr bwMode="auto">
          <a:xfrm>
            <a:off x="5775325" y="3576787"/>
            <a:ext cx="476250" cy="366712"/>
          </a:xfrm>
          <a:prstGeom prst="rect">
            <a:avLst/>
          </a:prstGeom>
          <a:solidFill>
            <a:schemeClr val="bg2"/>
          </a:solidFill>
          <a:ln w="9525">
            <a:noFill/>
            <a:miter lim="800000"/>
            <a:headEnd type="none" w="sm" len="sm"/>
            <a:tailEnd type="none" w="sm" len="sm"/>
          </a:ln>
          <a:effectLst/>
        </p:spPr>
        <p:txBody>
          <a:bodyPr wrap="none">
            <a:spAutoFit/>
          </a:bodyPr>
          <a:lstStyle/>
          <a:p>
            <a:pPr defTabSz="762000" eaLnBrk="0" hangingPunct="0"/>
            <a:r>
              <a:rPr lang="en-GB" sz="1800">
                <a:solidFill>
                  <a:schemeClr val="tx1"/>
                </a:solidFill>
                <a:latin typeface="Arial" charset="0"/>
              </a:rPr>
              <a:t>BF</a:t>
            </a:r>
          </a:p>
        </p:txBody>
      </p:sp>
      <p:sp>
        <p:nvSpPr>
          <p:cNvPr id="26" name="Line 20"/>
          <p:cNvSpPr>
            <a:spLocks noChangeShapeType="1"/>
          </p:cNvSpPr>
          <p:nvPr/>
        </p:nvSpPr>
        <p:spPr bwMode="auto">
          <a:xfrm flipH="1">
            <a:off x="4419600" y="3921274"/>
            <a:ext cx="1371600" cy="1219200"/>
          </a:xfrm>
          <a:prstGeom prst="line">
            <a:avLst/>
          </a:prstGeom>
          <a:noFill/>
          <a:ln w="25400">
            <a:solidFill>
              <a:schemeClr val="accent6"/>
            </a:solidFill>
            <a:round/>
            <a:headEnd type="none" w="sm" len="sm"/>
            <a:tailEnd type="triangle" w="sm" len="sm"/>
          </a:ln>
          <a:effectLst/>
        </p:spPr>
        <p:txBody>
          <a:bodyPr wrap="none" anchor="ctr"/>
          <a:lstStyle/>
          <a:p>
            <a:endParaRPr lang="en-US"/>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838200" y="762000"/>
            <a:ext cx="7772400" cy="1143000"/>
          </a:xfrm>
          <a:prstGeom prst="rect">
            <a:avLst/>
          </a:prstGeom>
          <a:noFill/>
          <a:ln w="9525">
            <a:noFill/>
            <a:miter lim="800000"/>
            <a:headEnd type="none" w="sm" len="sm"/>
            <a:tailEnd type="none" w="sm" len="sm"/>
          </a:ln>
          <a:effectLst/>
        </p:spPr>
        <p:txBody>
          <a:bodyPr/>
          <a:lstStyle/>
          <a:p>
            <a:endParaRPr lang="en-US" sz="2400" b="1" baseline="-25000"/>
          </a:p>
        </p:txBody>
      </p:sp>
      <p:sp>
        <p:nvSpPr>
          <p:cNvPr id="62469" name="Rectangle 5"/>
          <p:cNvSpPr>
            <a:spLocks noGrp="1" noChangeArrowheads="1"/>
          </p:cNvSpPr>
          <p:nvPr>
            <p:ph type="title"/>
          </p:nvPr>
        </p:nvSpPr>
        <p:spPr>
          <a:noFill/>
          <a:ln/>
        </p:spPr>
        <p:txBody>
          <a:bodyPr/>
          <a:lstStyle/>
          <a:p>
            <a:r>
              <a:rPr lang="en-GB" dirty="0">
                <a:solidFill>
                  <a:srgbClr val="FFFFFF"/>
                </a:solidFill>
              </a:rPr>
              <a:t>Determining the Base Flow(BF)</a:t>
            </a:r>
          </a:p>
        </p:txBody>
      </p:sp>
      <p:sp>
        <p:nvSpPr>
          <p:cNvPr id="2" name="Content Placeholder 1"/>
          <p:cNvSpPr>
            <a:spLocks noGrp="1"/>
          </p:cNvSpPr>
          <p:nvPr>
            <p:ph sz="quarter" idx="13"/>
          </p:nvPr>
        </p:nvSpPr>
        <p:spPr/>
        <p:txBody>
          <a:bodyPr/>
          <a:lstStyle/>
          <a:p>
            <a:pPr marL="0" indent="0" defTabSz="762000" eaLnBrk="0" hangingPunct="0">
              <a:spcBef>
                <a:spcPts val="500"/>
              </a:spcBef>
              <a:spcAft>
                <a:spcPts val="500"/>
              </a:spcAft>
              <a:buNone/>
            </a:pPr>
            <a:r>
              <a:rPr lang="en-US" dirty="0">
                <a:latin typeface="Arial" charset="0"/>
              </a:rPr>
              <a:t>BF can be determined through 3 different methods</a:t>
            </a:r>
            <a:br>
              <a:rPr lang="en-US" dirty="0">
                <a:latin typeface="Arial" charset="0"/>
              </a:rPr>
            </a:br>
            <a:endParaRPr lang="en-US" dirty="0">
              <a:latin typeface="Arial" charset="0"/>
            </a:endParaRPr>
          </a:p>
          <a:p>
            <a:pPr defTabSz="762000" eaLnBrk="0" hangingPunct="0"/>
            <a:r>
              <a:rPr lang="en-GB" dirty="0" smtClean="0">
                <a:latin typeface="Arial" charset="0"/>
              </a:rPr>
              <a:t>From </a:t>
            </a:r>
            <a:r>
              <a:rPr lang="en-GB" dirty="0">
                <a:latin typeface="Arial" charset="0"/>
              </a:rPr>
              <a:t>observed flood event </a:t>
            </a:r>
            <a:r>
              <a:rPr lang="en-GB" dirty="0" smtClean="0">
                <a:latin typeface="Arial" charset="0"/>
              </a:rPr>
              <a:t>data</a:t>
            </a:r>
          </a:p>
          <a:p>
            <a:pPr lvl="1" defTabSz="762000" eaLnBrk="0" hangingPunct="0"/>
            <a:r>
              <a:rPr lang="en-GB" dirty="0" smtClean="0">
                <a:latin typeface="Arial" charset="0"/>
              </a:rPr>
              <a:t>Analysis </a:t>
            </a:r>
            <a:r>
              <a:rPr lang="en-GB" dirty="0">
                <a:latin typeface="Arial" charset="0"/>
              </a:rPr>
              <a:t>carried out outside MIKE 11 </a:t>
            </a:r>
          </a:p>
          <a:p>
            <a:pPr defTabSz="762000" eaLnBrk="0" hangingPunct="0"/>
            <a:endParaRPr lang="en-GB" dirty="0">
              <a:latin typeface="Arial" charset="0"/>
            </a:endParaRPr>
          </a:p>
          <a:p>
            <a:pPr defTabSz="762000" eaLnBrk="0" hangingPunct="0"/>
            <a:r>
              <a:rPr lang="en-GB" dirty="0" smtClean="0">
                <a:latin typeface="Arial" charset="0"/>
              </a:rPr>
              <a:t>From </a:t>
            </a:r>
            <a:r>
              <a:rPr lang="en-GB" dirty="0">
                <a:latin typeface="Arial" charset="0"/>
              </a:rPr>
              <a:t>catchment </a:t>
            </a:r>
            <a:r>
              <a:rPr lang="en-GB" dirty="0" smtClean="0">
                <a:latin typeface="Arial" charset="0"/>
              </a:rPr>
              <a:t>descriptors</a:t>
            </a:r>
          </a:p>
          <a:p>
            <a:pPr lvl="1" defTabSz="762000" eaLnBrk="0" hangingPunct="0"/>
            <a:r>
              <a:rPr lang="en-GB" dirty="0" smtClean="0">
                <a:latin typeface="Arial" charset="0"/>
              </a:rPr>
              <a:t>A </a:t>
            </a:r>
            <a:r>
              <a:rPr lang="en-GB" dirty="0">
                <a:latin typeface="Arial" charset="0"/>
              </a:rPr>
              <a:t>regression analysis is carried out</a:t>
            </a:r>
          </a:p>
          <a:p>
            <a:pPr marL="914400" lvl="1" indent="-342900" defTabSz="762000" eaLnBrk="0" hangingPunct="0"/>
            <a:endParaRPr lang="en-GB" dirty="0">
              <a:latin typeface="Arial" charset="0"/>
            </a:endParaRPr>
          </a:p>
          <a:p>
            <a:pPr defTabSz="762000" eaLnBrk="0" hangingPunct="0"/>
            <a:r>
              <a:rPr lang="en-GB" dirty="0" smtClean="0">
                <a:latin typeface="Arial" charset="0"/>
              </a:rPr>
              <a:t>From </a:t>
            </a:r>
            <a:r>
              <a:rPr lang="en-GB" dirty="0">
                <a:latin typeface="Arial" charset="0"/>
              </a:rPr>
              <a:t>a donor </a:t>
            </a:r>
            <a:r>
              <a:rPr lang="en-GB" dirty="0" smtClean="0">
                <a:latin typeface="Arial" charset="0"/>
              </a:rPr>
              <a:t>catchment</a:t>
            </a:r>
          </a:p>
          <a:p>
            <a:pPr lvl="1" defTabSz="762000" eaLnBrk="0" hangingPunct="0"/>
            <a:r>
              <a:rPr lang="en-GB" dirty="0" smtClean="0">
                <a:latin typeface="Arial" charset="0"/>
              </a:rPr>
              <a:t>Use </a:t>
            </a:r>
            <a:r>
              <a:rPr lang="en-GB" dirty="0">
                <a:latin typeface="Arial" charset="0"/>
              </a:rPr>
              <a:t>observed data from a similar catchment to adjust time to peak found through the catchment descriptor method</a:t>
            </a:r>
            <a:endParaRPr lang="en-US" dirty="0">
              <a:latin typeface="Arial" charset="0"/>
            </a:endParaRP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rPr>
              <a:t>Base Flow from </a:t>
            </a:r>
            <a:r>
              <a:rPr lang="en-GB" dirty="0" smtClean="0">
                <a:solidFill>
                  <a:srgbClr val="FFFFFF"/>
                </a:solidFill>
              </a:rPr>
              <a:t>Catchment Descriptors</a:t>
            </a:r>
            <a:endParaRPr lang="en-GB" dirty="0"/>
          </a:p>
        </p:txBody>
      </p:sp>
      <p:sp>
        <p:nvSpPr>
          <p:cNvPr id="3" name="Content Placeholder 2"/>
          <p:cNvSpPr>
            <a:spLocks noGrp="1"/>
          </p:cNvSpPr>
          <p:nvPr>
            <p:ph sz="quarter" idx="13"/>
          </p:nvPr>
        </p:nvSpPr>
        <p:spPr/>
        <p:txBody>
          <a:bodyPr/>
          <a:lstStyle/>
          <a:p>
            <a:pPr marL="0" indent="0">
              <a:buNone/>
            </a:pPr>
            <a:r>
              <a:rPr lang="en-GB" dirty="0">
                <a:latin typeface="Arial" charset="0"/>
              </a:rPr>
              <a:t>A regression on catchment descriptors is used</a:t>
            </a:r>
          </a:p>
          <a:p>
            <a:pPr marL="0" indent="0">
              <a:buNone/>
            </a:pPr>
            <a:endParaRPr lang="en-GB" dirty="0"/>
          </a:p>
        </p:txBody>
      </p:sp>
      <p:sp>
        <p:nvSpPr>
          <p:cNvPr id="4" name="Rectangle 2"/>
          <p:cNvSpPr>
            <a:spLocks noChangeArrowheads="1"/>
          </p:cNvSpPr>
          <p:nvPr/>
        </p:nvSpPr>
        <p:spPr bwMode="auto">
          <a:xfrm>
            <a:off x="838200" y="1371600"/>
            <a:ext cx="7791450" cy="3452227"/>
          </a:xfrm>
          <a:prstGeom prst="rect">
            <a:avLst/>
          </a:prstGeom>
          <a:noFill/>
          <a:ln w="9525">
            <a:noFill/>
            <a:miter lim="800000"/>
            <a:headEnd type="none" w="sm" len="sm"/>
            <a:tailEnd type="none" w="sm" len="sm"/>
          </a:ln>
          <a:effectLst/>
        </p:spPr>
        <p:txBody>
          <a:bodyPr>
            <a:spAutoFit/>
          </a:bodyPr>
          <a:lstStyle/>
          <a:p>
            <a:pPr defTabSz="762000" eaLnBrk="0" hangingPunct="0">
              <a:spcBef>
                <a:spcPts val="500"/>
              </a:spcBef>
              <a:spcAft>
                <a:spcPts val="500"/>
              </a:spcAft>
            </a:pPr>
            <a:endParaRPr lang="en-GB" dirty="0">
              <a:latin typeface="Arial" charset="0"/>
            </a:endParaRP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endParaRPr lang="en-US" dirty="0">
              <a:latin typeface="Arial" charset="0"/>
            </a:endParaRPr>
          </a:p>
          <a:p>
            <a:pPr defTabSz="762000" eaLnBrk="0" hangingPunct="0">
              <a:spcBef>
                <a:spcPts val="500"/>
              </a:spcBef>
              <a:spcAft>
                <a:spcPts val="500"/>
              </a:spcAft>
            </a:pPr>
            <a:r>
              <a:rPr lang="en-US" dirty="0">
                <a:latin typeface="Arial" charset="0"/>
              </a:rPr>
              <a:t>Where</a:t>
            </a:r>
          </a:p>
          <a:p>
            <a:pPr marL="342900" indent="-342900" defTabSz="762000" eaLnBrk="0" hangingPunct="0">
              <a:spcBef>
                <a:spcPts val="500"/>
              </a:spcBef>
              <a:spcAft>
                <a:spcPts val="500"/>
              </a:spcAft>
              <a:buFont typeface="Arial" pitchFamily="34" charset="0"/>
              <a:buChar char="•"/>
            </a:pPr>
            <a:r>
              <a:rPr lang="en-US" dirty="0" smtClean="0">
                <a:latin typeface="Arial" charset="0"/>
              </a:rPr>
              <a:t>CWI</a:t>
            </a:r>
            <a:r>
              <a:rPr lang="en-US" dirty="0">
                <a:latin typeface="Arial" charset="0"/>
              </a:rPr>
              <a:t>: Catchment Wetness Index (function of SAAR)</a:t>
            </a:r>
          </a:p>
          <a:p>
            <a:pPr marL="342900" indent="-342900" defTabSz="762000" eaLnBrk="0" hangingPunct="0">
              <a:spcBef>
                <a:spcPts val="500"/>
              </a:spcBef>
              <a:spcAft>
                <a:spcPts val="500"/>
              </a:spcAft>
              <a:buFont typeface="Arial" pitchFamily="34" charset="0"/>
              <a:buChar char="•"/>
            </a:pPr>
            <a:r>
              <a:rPr lang="en-US" dirty="0" smtClean="0">
                <a:latin typeface="Arial" charset="0"/>
              </a:rPr>
              <a:t>SAAR</a:t>
            </a:r>
            <a:r>
              <a:rPr lang="en-US" dirty="0">
                <a:latin typeface="Arial" charset="0"/>
              </a:rPr>
              <a:t>: Standard Average Annual Rainfall (1961-90) (mm)</a:t>
            </a:r>
          </a:p>
          <a:p>
            <a:pPr marL="342900" indent="-342900" defTabSz="762000" eaLnBrk="0" hangingPunct="0">
              <a:spcBef>
                <a:spcPts val="500"/>
              </a:spcBef>
              <a:spcAft>
                <a:spcPts val="500"/>
              </a:spcAft>
              <a:buFont typeface="Arial" pitchFamily="34" charset="0"/>
              <a:buChar char="•"/>
            </a:pPr>
            <a:r>
              <a:rPr lang="en-US" dirty="0" smtClean="0">
                <a:latin typeface="Arial" charset="0"/>
              </a:rPr>
              <a:t>AREA</a:t>
            </a:r>
            <a:r>
              <a:rPr lang="en-US" dirty="0">
                <a:latin typeface="Arial" charset="0"/>
              </a:rPr>
              <a:t>: Catchment Area (km</a:t>
            </a:r>
            <a:r>
              <a:rPr lang="en-US" baseline="30000" dirty="0">
                <a:latin typeface="Arial" charset="0"/>
              </a:rPr>
              <a:t>2</a:t>
            </a:r>
            <a:r>
              <a:rPr lang="en-US" dirty="0">
                <a:latin typeface="Arial" charset="0"/>
              </a:rPr>
              <a:t>)</a:t>
            </a:r>
          </a:p>
        </p:txBody>
      </p:sp>
      <p:graphicFrame>
        <p:nvGraphicFramePr>
          <p:cNvPr id="5" name="Object 4"/>
          <p:cNvGraphicFramePr>
            <a:graphicFrameLocks noChangeAspect="1"/>
          </p:cNvGraphicFramePr>
          <p:nvPr>
            <p:extLst>
              <p:ext uri="{D42A27DB-BD31-4B8C-83A1-F6EECF244321}">
                <p14:modId xmlns:p14="http://schemas.microsoft.com/office/powerpoint/2010/main" val="2504756669"/>
              </p:ext>
            </p:extLst>
          </p:nvPr>
        </p:nvGraphicFramePr>
        <p:xfrm>
          <a:off x="899592" y="2132856"/>
          <a:ext cx="7046283" cy="510729"/>
        </p:xfrm>
        <a:graphic>
          <a:graphicData uri="http://schemas.openxmlformats.org/presentationml/2006/ole">
            <mc:AlternateContent xmlns:mc="http://schemas.openxmlformats.org/markup-compatibility/2006">
              <mc:Choice xmlns:v="urn:schemas-microsoft-com:vml" Requires="v">
                <p:oleObj spid="_x0000_s70662" name="Equation" r:id="rId3" imgW="3149280" imgH="228600" progId="Equation.3">
                  <p:embed/>
                </p:oleObj>
              </mc:Choice>
              <mc:Fallback>
                <p:oleObj name="Equation" r:id="rId3" imgW="31492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132856"/>
                        <a:ext cx="7046283" cy="510729"/>
                      </a:xfrm>
                      <a:prstGeom prst="rect">
                        <a:avLst/>
                      </a:prstGeom>
                      <a:solidFill>
                        <a:schemeClr val="bg2"/>
                      </a:solidFill>
                    </p:spPr>
                  </p:pic>
                </p:oleObj>
              </mc:Fallback>
            </mc:AlternateContent>
          </a:graphicData>
        </a:graphic>
      </p:graphicFrame>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8591844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838200" y="762000"/>
            <a:ext cx="8086725" cy="1143000"/>
          </a:xfrm>
          <a:prstGeom prst="rect">
            <a:avLst/>
          </a:prstGeom>
          <a:noFill/>
          <a:ln w="9525">
            <a:noFill/>
            <a:miter lim="800000"/>
            <a:headEnd type="none" w="sm" len="sm"/>
            <a:tailEnd type="none" w="sm" len="sm"/>
          </a:ln>
          <a:effectLst/>
        </p:spPr>
        <p:txBody>
          <a:bodyPr/>
          <a:lstStyle/>
          <a:p>
            <a:endParaRPr lang="en-US"/>
          </a:p>
        </p:txBody>
      </p:sp>
      <p:sp>
        <p:nvSpPr>
          <p:cNvPr id="64520" name="Rectangle 8"/>
          <p:cNvSpPr>
            <a:spLocks noGrp="1" noChangeArrowheads="1"/>
          </p:cNvSpPr>
          <p:nvPr>
            <p:ph type="title"/>
          </p:nvPr>
        </p:nvSpPr>
        <p:spPr>
          <a:noFill/>
          <a:ln/>
        </p:spPr>
        <p:txBody>
          <a:bodyPr/>
          <a:lstStyle/>
          <a:p>
            <a:r>
              <a:rPr lang="en-GB" dirty="0">
                <a:solidFill>
                  <a:srgbClr val="FFFFFF"/>
                </a:solidFill>
              </a:rPr>
              <a:t>BF from </a:t>
            </a:r>
            <a:r>
              <a:rPr lang="en-GB" dirty="0" smtClean="0">
                <a:solidFill>
                  <a:srgbClr val="FFFFFF"/>
                </a:solidFill>
              </a:rPr>
              <a:t>Donor Catchment</a:t>
            </a:r>
            <a:endParaRPr lang="en-GB" dirty="0">
              <a:solidFill>
                <a:srgbClr val="FFFFFF"/>
              </a:solidFill>
            </a:endParaRPr>
          </a:p>
        </p:txBody>
      </p:sp>
      <p:sp>
        <p:nvSpPr>
          <p:cNvPr id="2" name="Content Placeholder 1"/>
          <p:cNvSpPr>
            <a:spLocks noGrp="1"/>
          </p:cNvSpPr>
          <p:nvPr>
            <p:ph sz="quarter" idx="13"/>
          </p:nvPr>
        </p:nvSpPr>
        <p:spPr/>
        <p:txBody>
          <a:bodyPr/>
          <a:lstStyle/>
          <a:p>
            <a:pPr marL="0" indent="0">
              <a:buNone/>
            </a:pPr>
            <a:r>
              <a:rPr lang="da-DK" dirty="0" smtClean="0"/>
              <a:t>Method:</a:t>
            </a:r>
            <a:endParaRPr lang="en-GB" dirty="0"/>
          </a:p>
        </p:txBody>
      </p:sp>
      <p:sp>
        <p:nvSpPr>
          <p:cNvPr id="10" name="Rectangle 2"/>
          <p:cNvSpPr>
            <a:spLocks noChangeArrowheads="1"/>
          </p:cNvSpPr>
          <p:nvPr/>
        </p:nvSpPr>
        <p:spPr bwMode="auto">
          <a:xfrm>
            <a:off x="847725" y="1628775"/>
            <a:ext cx="7791450" cy="2580194"/>
          </a:xfrm>
          <a:prstGeom prst="rect">
            <a:avLst/>
          </a:prstGeom>
          <a:noFill/>
          <a:ln w="9525">
            <a:noFill/>
            <a:miter lim="800000"/>
            <a:headEnd type="none" w="sm" len="sm"/>
            <a:tailEnd type="none" w="sm" len="sm"/>
          </a:ln>
          <a:effectLst/>
        </p:spPr>
        <p:txBody>
          <a:bodyPr>
            <a:spAutoFit/>
          </a:bodyPr>
          <a:lstStyle/>
          <a:p>
            <a:pPr marL="342900" indent="-342900" defTabSz="762000" eaLnBrk="0" hangingPunct="0">
              <a:spcBef>
                <a:spcPts val="500"/>
              </a:spcBef>
              <a:spcAft>
                <a:spcPts val="500"/>
              </a:spcAft>
              <a:buFont typeface="Arial" pitchFamily="34" charset="0"/>
              <a:buChar char="•"/>
            </a:pPr>
            <a:r>
              <a:rPr lang="en-US" dirty="0" smtClean="0">
                <a:latin typeface="Arial" charset="0"/>
              </a:rPr>
              <a:t>Apply </a:t>
            </a:r>
            <a:r>
              <a:rPr lang="en-US" dirty="0">
                <a:latin typeface="Arial" charset="0"/>
              </a:rPr>
              <a:t>catchment descriptor method at un-gauged site</a:t>
            </a:r>
          </a:p>
          <a:p>
            <a:pPr marL="342900" indent="-342900" defTabSz="762000" eaLnBrk="0" hangingPunct="0">
              <a:spcBef>
                <a:spcPts val="500"/>
              </a:spcBef>
              <a:spcAft>
                <a:spcPts val="500"/>
              </a:spcAft>
              <a:buFont typeface="Arial" pitchFamily="34" charset="0"/>
              <a:buChar char="•"/>
            </a:pPr>
            <a:r>
              <a:rPr lang="en-US" dirty="0">
                <a:latin typeface="Arial" charset="0"/>
              </a:rPr>
              <a:t> Apply catchment descriptor method at gauged site</a:t>
            </a:r>
          </a:p>
          <a:p>
            <a:pPr marL="342900" indent="-342900" defTabSz="762000" eaLnBrk="0" hangingPunct="0">
              <a:spcBef>
                <a:spcPts val="500"/>
              </a:spcBef>
              <a:spcAft>
                <a:spcPts val="500"/>
              </a:spcAft>
              <a:buFont typeface="Arial" pitchFamily="34" charset="0"/>
              <a:buChar char="•"/>
            </a:pPr>
            <a:r>
              <a:rPr lang="en-US" dirty="0">
                <a:latin typeface="Arial" charset="0"/>
              </a:rPr>
              <a:t> Estimate BF at gauged site based on observed data</a:t>
            </a:r>
          </a:p>
          <a:p>
            <a:pPr defTabSz="762000" eaLnBrk="0" hangingPunct="0">
              <a:spcBef>
                <a:spcPts val="500"/>
              </a:spcBef>
              <a:spcAft>
                <a:spcPts val="500"/>
              </a:spcAft>
            </a:pPr>
            <a:r>
              <a:rPr lang="en-US" dirty="0">
                <a:latin typeface="Arial" charset="0"/>
              </a:rPr>
              <a:t> </a:t>
            </a:r>
            <a:endParaRPr lang="en-US" dirty="0" smtClean="0">
              <a:latin typeface="Arial" charset="0"/>
            </a:endParaRPr>
          </a:p>
          <a:p>
            <a:pPr defTabSz="762000" eaLnBrk="0" hangingPunct="0">
              <a:spcBef>
                <a:spcPts val="500"/>
              </a:spcBef>
              <a:spcAft>
                <a:spcPts val="500"/>
              </a:spcAft>
            </a:pPr>
            <a:endParaRPr lang="en-US" dirty="0" smtClean="0">
              <a:latin typeface="Arial" charset="0"/>
            </a:endParaRPr>
          </a:p>
          <a:p>
            <a:pPr defTabSz="762000" eaLnBrk="0" hangingPunct="0">
              <a:spcBef>
                <a:spcPts val="500"/>
              </a:spcBef>
              <a:spcAft>
                <a:spcPts val="500"/>
              </a:spcAft>
            </a:pPr>
            <a:r>
              <a:rPr lang="en-US" dirty="0" smtClean="0">
                <a:latin typeface="Arial" charset="0"/>
              </a:rPr>
              <a:t>The </a:t>
            </a:r>
            <a:r>
              <a:rPr lang="en-US" dirty="0" err="1">
                <a:latin typeface="Arial" charset="0"/>
              </a:rPr>
              <a:t>Baseflow</a:t>
            </a:r>
            <a:r>
              <a:rPr lang="en-US" dirty="0">
                <a:latin typeface="Arial" charset="0"/>
              </a:rPr>
              <a:t> from the subject site is then adjusted according to </a:t>
            </a:r>
          </a:p>
        </p:txBody>
      </p:sp>
      <p:graphicFrame>
        <p:nvGraphicFramePr>
          <p:cNvPr id="11" name="Object 4"/>
          <p:cNvGraphicFramePr>
            <a:graphicFrameLocks noChangeAspect="1"/>
          </p:cNvGraphicFramePr>
          <p:nvPr>
            <p:extLst>
              <p:ext uri="{D42A27DB-BD31-4B8C-83A1-F6EECF244321}">
                <p14:modId xmlns:p14="http://schemas.microsoft.com/office/powerpoint/2010/main" val="954301394"/>
              </p:ext>
            </p:extLst>
          </p:nvPr>
        </p:nvGraphicFramePr>
        <p:xfrm>
          <a:off x="3275856" y="4437112"/>
          <a:ext cx="2238375" cy="846137"/>
        </p:xfrm>
        <a:graphic>
          <a:graphicData uri="http://schemas.openxmlformats.org/presentationml/2006/ole">
            <mc:AlternateContent xmlns:mc="http://schemas.openxmlformats.org/markup-compatibility/2006">
              <mc:Choice xmlns:v="urn:schemas-microsoft-com:vml" Requires="v">
                <p:oleObj spid="_x0000_s64604" name="Equation" r:id="rId3" imgW="1244520" imgH="469800" progId="Equation.3">
                  <p:embed/>
                </p:oleObj>
              </mc:Choice>
              <mc:Fallback>
                <p:oleObj name="Equation" r:id="rId3" imgW="124452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4437112"/>
                        <a:ext cx="2238375" cy="846137"/>
                      </a:xfrm>
                      <a:prstGeom prst="rect">
                        <a:avLst/>
                      </a:prstGeom>
                      <a:solidFill>
                        <a:schemeClr val="bg2"/>
                      </a:solidFill>
                    </p:spPr>
                  </p:pic>
                </p:oleObj>
              </mc:Fallback>
            </mc:AlternateContent>
          </a:graphicData>
        </a:graphic>
      </p:graphicFrame>
      <p:graphicFrame>
        <p:nvGraphicFramePr>
          <p:cNvPr id="12" name="Object 5"/>
          <p:cNvGraphicFramePr>
            <a:graphicFrameLocks noChangeAspect="1"/>
          </p:cNvGraphicFramePr>
          <p:nvPr>
            <p:extLst>
              <p:ext uri="{D42A27DB-BD31-4B8C-83A1-F6EECF244321}">
                <p14:modId xmlns:p14="http://schemas.microsoft.com/office/powerpoint/2010/main" val="1801507602"/>
              </p:ext>
            </p:extLst>
          </p:nvPr>
        </p:nvGraphicFramePr>
        <p:xfrm>
          <a:off x="7919561" y="1628775"/>
          <a:ext cx="719614" cy="411758"/>
        </p:xfrm>
        <a:graphic>
          <a:graphicData uri="http://schemas.openxmlformats.org/presentationml/2006/ole">
            <mc:AlternateContent xmlns:mc="http://schemas.openxmlformats.org/markup-compatibility/2006">
              <mc:Choice xmlns:v="urn:schemas-microsoft-com:vml" Requires="v">
                <p:oleObj spid="_x0000_s64605" name="Equation" r:id="rId5" imgW="419040" imgH="241200" progId="Equation.3">
                  <p:embed/>
                </p:oleObj>
              </mc:Choice>
              <mc:Fallback>
                <p:oleObj name="Equation" r:id="rId5" imgW="41904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19561" y="1628775"/>
                        <a:ext cx="719614" cy="411758"/>
                      </a:xfrm>
                      <a:prstGeom prst="rect">
                        <a:avLst/>
                      </a:prstGeom>
                      <a:solidFill>
                        <a:schemeClr val="bg2"/>
                      </a:solidFill>
                    </p:spPr>
                  </p:pic>
                </p:oleObj>
              </mc:Fallback>
            </mc:AlternateContent>
          </a:graphicData>
        </a:graphic>
      </p:graphicFrame>
      <p:graphicFrame>
        <p:nvGraphicFramePr>
          <p:cNvPr id="13" name="Object 6"/>
          <p:cNvGraphicFramePr>
            <a:graphicFrameLocks noChangeAspect="1"/>
          </p:cNvGraphicFramePr>
          <p:nvPr>
            <p:extLst>
              <p:ext uri="{D42A27DB-BD31-4B8C-83A1-F6EECF244321}">
                <p14:modId xmlns:p14="http://schemas.microsoft.com/office/powerpoint/2010/main" val="3164757644"/>
              </p:ext>
            </p:extLst>
          </p:nvPr>
        </p:nvGraphicFramePr>
        <p:xfrm>
          <a:off x="7924800" y="2184305"/>
          <a:ext cx="714375" cy="399154"/>
        </p:xfrm>
        <a:graphic>
          <a:graphicData uri="http://schemas.openxmlformats.org/presentationml/2006/ole">
            <mc:AlternateContent xmlns:mc="http://schemas.openxmlformats.org/markup-compatibility/2006">
              <mc:Choice xmlns:v="urn:schemas-microsoft-com:vml" Requires="v">
                <p:oleObj spid="_x0000_s64606" name="Equation" r:id="rId7" imgW="431640" imgH="241200" progId="Equation.3">
                  <p:embed/>
                </p:oleObj>
              </mc:Choice>
              <mc:Fallback>
                <p:oleObj name="Equation" r:id="rId7" imgW="43164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4800" y="2184305"/>
                        <a:ext cx="714375" cy="399154"/>
                      </a:xfrm>
                      <a:prstGeom prst="rect">
                        <a:avLst/>
                      </a:prstGeom>
                      <a:solidFill>
                        <a:schemeClr val="bg2"/>
                      </a:solidFill>
                    </p:spPr>
                  </p:pic>
                </p:oleObj>
              </mc:Fallback>
            </mc:AlternateContent>
          </a:graphicData>
        </a:graphic>
      </p:graphicFrame>
      <p:graphicFrame>
        <p:nvGraphicFramePr>
          <p:cNvPr id="14" name="Object 7"/>
          <p:cNvGraphicFramePr>
            <a:graphicFrameLocks noChangeAspect="1"/>
          </p:cNvGraphicFramePr>
          <p:nvPr>
            <p:extLst>
              <p:ext uri="{D42A27DB-BD31-4B8C-83A1-F6EECF244321}">
                <p14:modId xmlns:p14="http://schemas.microsoft.com/office/powerpoint/2010/main" val="224381645"/>
              </p:ext>
            </p:extLst>
          </p:nvPr>
        </p:nvGraphicFramePr>
        <p:xfrm>
          <a:off x="7907338" y="2697408"/>
          <a:ext cx="731837" cy="395638"/>
        </p:xfrm>
        <a:graphic>
          <a:graphicData uri="http://schemas.openxmlformats.org/presentationml/2006/ole">
            <mc:AlternateContent xmlns:mc="http://schemas.openxmlformats.org/markup-compatibility/2006">
              <mc:Choice xmlns:v="urn:schemas-microsoft-com:vml" Requires="v">
                <p:oleObj spid="_x0000_s64607" name="Equation" r:id="rId9" imgW="444240" imgH="241200" progId="Equation.3">
                  <p:embed/>
                </p:oleObj>
              </mc:Choice>
              <mc:Fallback>
                <p:oleObj name="Equation" r:id="rId9" imgW="44424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07338" y="2697408"/>
                        <a:ext cx="731837" cy="395638"/>
                      </a:xfrm>
                      <a:prstGeom prst="rect">
                        <a:avLst/>
                      </a:prstGeom>
                      <a:solidFill>
                        <a:schemeClr val="bg2"/>
                      </a:solidFill>
                    </p:spPr>
                  </p:pic>
                </p:oleObj>
              </mc:Fallback>
            </mc:AlternateContent>
          </a:graphicData>
        </a:graphic>
      </p:graphicFrame>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838200" y="863600"/>
            <a:ext cx="7772400" cy="1143000"/>
          </a:xfrm>
          <a:prstGeom prst="rect">
            <a:avLst/>
          </a:prstGeom>
          <a:noFill/>
          <a:ln w="9525">
            <a:noFill/>
            <a:miter lim="800000"/>
            <a:headEnd type="none" w="sm" len="sm"/>
            <a:tailEnd type="none" w="sm" len="sm"/>
          </a:ln>
          <a:effectLst/>
        </p:spPr>
        <p:txBody>
          <a:bodyPr/>
          <a:lstStyle/>
          <a:p>
            <a:endParaRPr lang="en-US" sz="1400" b="1" i="1">
              <a:solidFill>
                <a:schemeClr val="tx1"/>
              </a:solidFill>
              <a:latin typeface="Arial" charset="0"/>
            </a:endParaRPr>
          </a:p>
        </p:txBody>
      </p:sp>
      <p:sp>
        <p:nvSpPr>
          <p:cNvPr id="26632" name="Rectangle 8"/>
          <p:cNvSpPr>
            <a:spLocks noGrp="1" noChangeArrowheads="1"/>
          </p:cNvSpPr>
          <p:nvPr>
            <p:ph type="title"/>
          </p:nvPr>
        </p:nvSpPr>
        <p:spPr>
          <a:noFill/>
          <a:ln/>
        </p:spPr>
        <p:txBody>
          <a:bodyPr/>
          <a:lstStyle/>
          <a:p>
            <a:r>
              <a:rPr lang="en-GB" dirty="0">
                <a:solidFill>
                  <a:srgbClr val="FFFFFF"/>
                </a:solidFill>
              </a:rPr>
              <a:t>The FEH hydrograph</a:t>
            </a:r>
          </a:p>
        </p:txBody>
      </p:sp>
      <p:sp>
        <p:nvSpPr>
          <p:cNvPr id="2" name="Content Placeholder 1"/>
          <p:cNvSpPr>
            <a:spLocks noGrp="1"/>
          </p:cNvSpPr>
          <p:nvPr>
            <p:ph sz="quarter" idx="13"/>
          </p:nvPr>
        </p:nvSpPr>
        <p:spPr/>
        <p:txBody>
          <a:bodyPr/>
          <a:lstStyle/>
          <a:p>
            <a:pPr marL="0" indent="0">
              <a:buNone/>
            </a:pPr>
            <a:r>
              <a:rPr lang="en-US" dirty="0">
                <a:latin typeface="Arial" charset="0"/>
              </a:rPr>
              <a:t>Based on the three main parameters the hydrograph is found </a:t>
            </a:r>
            <a:r>
              <a:rPr lang="en-US" dirty="0" smtClean="0">
                <a:latin typeface="Arial" charset="0"/>
              </a:rPr>
              <a:t>through</a:t>
            </a:r>
          </a:p>
          <a:p>
            <a:pPr marL="0" indent="0">
              <a:buNone/>
            </a:pPr>
            <a:endParaRPr lang="en-US" dirty="0">
              <a:latin typeface="Arial" charset="0"/>
            </a:endParaRPr>
          </a:p>
          <a:p>
            <a:pPr defTabSz="762000" eaLnBrk="0" hangingPunct="0"/>
            <a:r>
              <a:rPr lang="en-GB" dirty="0">
                <a:latin typeface="Arial" charset="0"/>
              </a:rPr>
              <a:t>The net event hyetograph is found by multiplying the design hyetograph by PR</a:t>
            </a:r>
          </a:p>
          <a:p>
            <a:pPr defTabSz="762000" eaLnBrk="0" hangingPunct="0"/>
            <a:endParaRPr lang="en-GB" dirty="0">
              <a:latin typeface="Arial" charset="0"/>
            </a:endParaRPr>
          </a:p>
          <a:p>
            <a:pPr defTabSz="762000" eaLnBrk="0" hangingPunct="0"/>
            <a:r>
              <a:rPr lang="en-GB" dirty="0">
                <a:latin typeface="Arial" charset="0"/>
              </a:rPr>
              <a:t>By the method of convolution the rapid response hydrograph is found</a:t>
            </a:r>
          </a:p>
          <a:p>
            <a:pPr defTabSz="762000" eaLnBrk="0" hangingPunct="0"/>
            <a:endParaRPr lang="en-GB" dirty="0">
              <a:latin typeface="Arial" charset="0"/>
            </a:endParaRPr>
          </a:p>
          <a:p>
            <a:pPr defTabSz="762000" eaLnBrk="0" hangingPunct="0"/>
            <a:r>
              <a:rPr lang="en-GB" dirty="0">
                <a:latin typeface="Arial" charset="0"/>
              </a:rPr>
              <a:t> The Base flow is added to produce the final response</a:t>
            </a:r>
          </a:p>
          <a:p>
            <a:pPr marL="0" indent="0">
              <a:buNone/>
            </a:pPr>
            <a:endParaRPr lang="en-US" dirty="0">
              <a:latin typeface="Arial" charset="0"/>
            </a:endParaRP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GB" dirty="0">
                <a:solidFill>
                  <a:srgbClr val="FFFFFF"/>
                </a:solidFill>
              </a:rPr>
              <a:t>The FEH </a:t>
            </a:r>
            <a:r>
              <a:rPr lang="en-GB" dirty="0" smtClean="0">
                <a:solidFill>
                  <a:srgbClr val="FFFFFF"/>
                </a:solidFill>
              </a:rPr>
              <a:t>Model</a:t>
            </a:r>
            <a:endParaRPr lang="en-GB" dirty="0">
              <a:solidFill>
                <a:srgbClr val="FFFFFF"/>
              </a:solidFill>
            </a:endParaRPr>
          </a:p>
        </p:txBody>
      </p:sp>
      <p:sp>
        <p:nvSpPr>
          <p:cNvPr id="2" name="Content Placeholder 1"/>
          <p:cNvSpPr>
            <a:spLocks noGrp="1"/>
          </p:cNvSpPr>
          <p:nvPr>
            <p:ph sz="quarter" idx="13"/>
          </p:nvPr>
        </p:nvSpPr>
        <p:spPr/>
        <p:txBody>
          <a:bodyPr/>
          <a:lstStyle/>
          <a:p>
            <a:pPr marL="0" indent="0" defTabSz="762000" eaLnBrk="0" hangingPunct="0">
              <a:spcBef>
                <a:spcPts val="500"/>
              </a:spcBef>
              <a:spcAft>
                <a:spcPts val="500"/>
              </a:spcAft>
              <a:buNone/>
            </a:pPr>
            <a:r>
              <a:rPr lang="en-US" dirty="0">
                <a:solidFill>
                  <a:srgbClr val="FFFFFF"/>
                </a:solidFill>
                <a:latin typeface="Arial" charset="0"/>
              </a:rPr>
              <a:t>Standard Rainfall Runoff method in the UK</a:t>
            </a:r>
          </a:p>
          <a:p>
            <a:pPr defTabSz="762000" eaLnBrk="0" hangingPunct="0">
              <a:spcBef>
                <a:spcPts val="500"/>
              </a:spcBef>
              <a:spcAft>
                <a:spcPts val="500"/>
              </a:spcAft>
            </a:pPr>
            <a:endParaRPr lang="en-US" dirty="0">
              <a:solidFill>
                <a:srgbClr val="FFFFFF"/>
              </a:solidFill>
              <a:latin typeface="Arial" charset="0"/>
            </a:endParaRPr>
          </a:p>
          <a:p>
            <a:pPr defTabSz="762000" eaLnBrk="0" hangingPunct="0">
              <a:spcBef>
                <a:spcPts val="500"/>
              </a:spcBef>
              <a:spcAft>
                <a:spcPts val="500"/>
              </a:spcAft>
            </a:pPr>
            <a:r>
              <a:rPr lang="en-US" dirty="0">
                <a:solidFill>
                  <a:srgbClr val="FFFFFF"/>
                </a:solidFill>
                <a:latin typeface="Arial" charset="0"/>
              </a:rPr>
              <a:t>FEH (Flood Estimation Handbook) was introduced in 1999 to replace previous Flood Studies Report (FSR) methods for flood estimation in the </a:t>
            </a:r>
            <a:r>
              <a:rPr lang="en-US" dirty="0" smtClean="0">
                <a:solidFill>
                  <a:srgbClr val="FFFFFF"/>
                </a:solidFill>
                <a:latin typeface="Arial" charset="0"/>
              </a:rPr>
              <a:t>UK</a:t>
            </a:r>
            <a:endParaRPr lang="en-US" dirty="0">
              <a:solidFill>
                <a:srgbClr val="FFFFFF"/>
              </a:solidFill>
              <a:latin typeface="Arial" charset="0"/>
            </a:endParaRPr>
          </a:p>
          <a:p>
            <a:pPr defTabSz="762000" eaLnBrk="0" hangingPunct="0">
              <a:spcBef>
                <a:spcPts val="500"/>
              </a:spcBef>
              <a:spcAft>
                <a:spcPts val="500"/>
              </a:spcAft>
            </a:pPr>
            <a:endParaRPr lang="en-US" dirty="0">
              <a:solidFill>
                <a:srgbClr val="FFFFFF"/>
              </a:solidFill>
              <a:latin typeface="Arial" charset="0"/>
            </a:endParaRPr>
          </a:p>
          <a:p>
            <a:pPr defTabSz="762000" eaLnBrk="0" hangingPunct="0">
              <a:spcBef>
                <a:spcPts val="500"/>
              </a:spcBef>
              <a:spcAft>
                <a:spcPts val="500"/>
              </a:spcAft>
            </a:pPr>
            <a:r>
              <a:rPr lang="en-US" dirty="0">
                <a:solidFill>
                  <a:srgbClr val="FFFFFF"/>
                </a:solidFill>
                <a:latin typeface="Arial" charset="0"/>
              </a:rPr>
              <a:t>FEH constitutes an alternative to the </a:t>
            </a:r>
            <a:r>
              <a:rPr lang="en-US" dirty="0" smtClean="0">
                <a:solidFill>
                  <a:srgbClr val="FFFFFF"/>
                </a:solidFill>
                <a:latin typeface="Arial" charset="0"/>
              </a:rPr>
              <a:t>continuous models </a:t>
            </a:r>
            <a:r>
              <a:rPr lang="en-US" dirty="0">
                <a:solidFill>
                  <a:srgbClr val="FFFFFF"/>
                </a:solidFill>
                <a:latin typeface="Arial" charset="0"/>
              </a:rPr>
              <a:t>such as NAM for flood </a:t>
            </a:r>
            <a:r>
              <a:rPr lang="en-US" dirty="0" smtClean="0">
                <a:solidFill>
                  <a:srgbClr val="FFFFFF"/>
                </a:solidFill>
                <a:latin typeface="Arial" charset="0"/>
              </a:rPr>
              <a:t>simulation</a:t>
            </a:r>
            <a:r>
              <a:rPr lang="en-US" dirty="0" smtClean="0">
                <a:solidFill>
                  <a:srgbClr val="FFFFFF"/>
                </a:solidFill>
                <a:latin typeface="Times New Roman" pitchFamily="18" charset="0"/>
              </a:rPr>
              <a:t> </a:t>
            </a:r>
            <a:endParaRPr lang="en-US" dirty="0">
              <a:solidFill>
                <a:srgbClr val="FFFFFF"/>
              </a:solidFill>
              <a:latin typeface="Times New Roman" pitchFamily="18" charset="0"/>
            </a:endParaRPr>
          </a:p>
          <a:p>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FEH Model</a:t>
            </a:r>
            <a:endParaRPr lang="en-GB" dirty="0"/>
          </a:p>
        </p:txBody>
      </p:sp>
      <p:sp>
        <p:nvSpPr>
          <p:cNvPr id="3" name="Content Placeholder 2"/>
          <p:cNvSpPr>
            <a:spLocks noGrp="1"/>
          </p:cNvSpPr>
          <p:nvPr>
            <p:ph sz="quarter" idx="13"/>
          </p:nvPr>
        </p:nvSpPr>
        <p:spPr/>
        <p:txBody>
          <a:bodyPr/>
          <a:lstStyle/>
          <a:p>
            <a:pPr marL="0" indent="0" defTabSz="762000" eaLnBrk="0" hangingPunct="0">
              <a:spcBef>
                <a:spcPts val="500"/>
              </a:spcBef>
              <a:spcAft>
                <a:spcPts val="500"/>
              </a:spcAft>
              <a:buNone/>
            </a:pPr>
            <a:r>
              <a:rPr lang="en-US" dirty="0">
                <a:latin typeface="Arial" charset="0"/>
              </a:rPr>
              <a:t> FEH is a unit hydrograph </a:t>
            </a:r>
            <a:r>
              <a:rPr lang="en-US" dirty="0" smtClean="0">
                <a:latin typeface="Arial" charset="0"/>
              </a:rPr>
              <a:t>method</a:t>
            </a:r>
          </a:p>
          <a:p>
            <a:pPr defTabSz="762000" eaLnBrk="0" hangingPunct="0">
              <a:spcBef>
                <a:spcPts val="500"/>
              </a:spcBef>
              <a:spcAft>
                <a:spcPts val="500"/>
              </a:spcAft>
            </a:pPr>
            <a:r>
              <a:rPr lang="en-GB" dirty="0" smtClean="0">
                <a:latin typeface="Arial" charset="0"/>
              </a:rPr>
              <a:t>Linear </a:t>
            </a:r>
            <a:r>
              <a:rPr lang="en-GB" dirty="0">
                <a:latin typeface="Arial" charset="0"/>
              </a:rPr>
              <a:t>response to rainfall</a:t>
            </a:r>
            <a:r>
              <a:rPr lang="en-US" dirty="0">
                <a:latin typeface="Arial" charset="0"/>
              </a:rPr>
              <a:t> </a:t>
            </a:r>
            <a:endParaRPr lang="en-US" dirty="0" smtClean="0">
              <a:latin typeface="Arial" charset="0"/>
            </a:endParaRPr>
          </a:p>
          <a:p>
            <a:pPr defTabSz="762000" eaLnBrk="0" hangingPunct="0">
              <a:spcBef>
                <a:spcPts val="500"/>
              </a:spcBef>
              <a:spcAft>
                <a:spcPts val="500"/>
              </a:spcAft>
            </a:pPr>
            <a:r>
              <a:rPr lang="en-GB" dirty="0" smtClean="0">
                <a:latin typeface="Arial" charset="0"/>
              </a:rPr>
              <a:t>Event-based</a:t>
            </a:r>
            <a:endParaRPr lang="en-US" dirty="0">
              <a:latin typeface="Arial" charset="0"/>
            </a:endParaRPr>
          </a:p>
          <a:p>
            <a:endParaRPr lang="en-GB" dirty="0"/>
          </a:p>
        </p:txBody>
      </p:sp>
      <p:pic>
        <p:nvPicPr>
          <p:cNvPr id="4" name="Picture 4" descr="Imagefig8"/>
          <p:cNvPicPr>
            <a:picLocks noChangeAspect="1" noChangeArrowheads="1"/>
          </p:cNvPicPr>
          <p:nvPr/>
        </p:nvPicPr>
        <p:blipFill>
          <a:blip r:embed="rId2"/>
          <a:srcRect/>
          <a:stretch>
            <a:fillRect/>
          </a:stretch>
        </p:blipFill>
        <p:spPr bwMode="auto">
          <a:xfrm>
            <a:off x="3779912" y="2564904"/>
            <a:ext cx="4686300" cy="2095500"/>
          </a:xfrm>
          <a:prstGeom prst="rect">
            <a:avLst/>
          </a:prstGeom>
          <a:noFill/>
        </p:spPr>
      </p:pic>
      <p:sp>
        <p:nvSpPr>
          <p:cNvPr id="5" name="Footer Placeholder 4"/>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133098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9" name="Object 5"/>
          <p:cNvGraphicFramePr>
            <a:graphicFrameLocks noChangeAspect="1"/>
          </p:cNvGraphicFramePr>
          <p:nvPr>
            <p:extLst>
              <p:ext uri="{D42A27DB-BD31-4B8C-83A1-F6EECF244321}">
                <p14:modId xmlns:p14="http://schemas.microsoft.com/office/powerpoint/2010/main" val="1959308092"/>
              </p:ext>
            </p:extLst>
          </p:nvPr>
        </p:nvGraphicFramePr>
        <p:xfrm>
          <a:off x="1291604" y="2406997"/>
          <a:ext cx="4965700" cy="3470275"/>
        </p:xfrm>
        <a:graphic>
          <a:graphicData uri="http://schemas.openxmlformats.org/presentationml/2006/ole">
            <mc:AlternateContent xmlns:mc="http://schemas.openxmlformats.org/markup-compatibility/2006">
              <mc:Choice xmlns:v="urn:schemas-microsoft-com:vml" Requires="v">
                <p:oleObj spid="_x0000_s47131" name="Worksheet" r:id="rId3" imgW="10315947" imgH="7210800" progId="Excel.Sheet.8">
                  <p:embed/>
                </p:oleObj>
              </mc:Choice>
              <mc:Fallback>
                <p:oleObj name="Worksheet" r:id="rId3" imgW="10315947" imgH="7210800" progId="Excel.Sheet.8">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1604" y="2406997"/>
                        <a:ext cx="4965700" cy="34702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111" name="Rectangle 7"/>
          <p:cNvSpPr>
            <a:spLocks noChangeArrowheads="1"/>
          </p:cNvSpPr>
          <p:nvPr/>
        </p:nvSpPr>
        <p:spPr bwMode="auto">
          <a:xfrm>
            <a:off x="1596404" y="5378797"/>
            <a:ext cx="4495800" cy="304800"/>
          </a:xfrm>
          <a:prstGeom prst="rect">
            <a:avLst/>
          </a:prstGeom>
          <a:noFill/>
          <a:ln w="19050">
            <a:solidFill>
              <a:schemeClr val="tx1"/>
            </a:solidFill>
            <a:miter lim="800000"/>
            <a:headEnd type="none" w="sm" len="sm"/>
            <a:tailEnd type="none" w="sm" len="sm"/>
          </a:ln>
          <a:effectLst/>
        </p:spPr>
        <p:txBody>
          <a:bodyPr wrap="none" anchor="ctr"/>
          <a:lstStyle/>
          <a:p>
            <a:endParaRPr lang="en-US"/>
          </a:p>
        </p:txBody>
      </p:sp>
      <p:sp>
        <p:nvSpPr>
          <p:cNvPr id="47112" name="Text Box 8"/>
          <p:cNvSpPr txBox="1">
            <a:spLocks noChangeArrowheads="1"/>
          </p:cNvSpPr>
          <p:nvPr/>
        </p:nvSpPr>
        <p:spPr bwMode="auto">
          <a:xfrm>
            <a:off x="6765428" y="5224810"/>
            <a:ext cx="726481" cy="400110"/>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a:solidFill>
                  <a:srgbClr val="FFFFFF"/>
                </a:solidFill>
                <a:latin typeface="Arial"/>
              </a:rPr>
              <a:t>Loss</a:t>
            </a:r>
          </a:p>
        </p:txBody>
      </p:sp>
      <p:sp>
        <p:nvSpPr>
          <p:cNvPr id="47113" name="Line 9"/>
          <p:cNvSpPr>
            <a:spLocks noChangeShapeType="1"/>
          </p:cNvSpPr>
          <p:nvPr/>
        </p:nvSpPr>
        <p:spPr bwMode="auto">
          <a:xfrm flipH="1">
            <a:off x="6308228" y="5454997"/>
            <a:ext cx="533400" cy="76200"/>
          </a:xfrm>
          <a:prstGeom prst="line">
            <a:avLst/>
          </a:prstGeom>
          <a:noFill/>
          <a:ln w="19050">
            <a:solidFill>
              <a:schemeClr val="accent2"/>
            </a:solidFill>
            <a:round/>
            <a:headEnd type="none" w="sm" len="sm"/>
            <a:tailEnd type="triangle" w="sm" len="sm"/>
          </a:ln>
          <a:effectLst/>
        </p:spPr>
        <p:txBody>
          <a:bodyPr wrap="none" anchor="ctr"/>
          <a:lstStyle/>
          <a:p>
            <a:endParaRPr lang="en-US"/>
          </a:p>
        </p:txBody>
      </p:sp>
      <p:sp>
        <p:nvSpPr>
          <p:cNvPr id="47114" name="AutoShape 10"/>
          <p:cNvSpPr>
            <a:spLocks/>
          </p:cNvSpPr>
          <p:nvPr/>
        </p:nvSpPr>
        <p:spPr bwMode="auto">
          <a:xfrm>
            <a:off x="6308228" y="3016597"/>
            <a:ext cx="304800" cy="2286000"/>
          </a:xfrm>
          <a:prstGeom prst="rightBrace">
            <a:avLst>
              <a:gd name="adj1" fmla="val 62500"/>
              <a:gd name="adj2" fmla="val 50000"/>
            </a:avLst>
          </a:prstGeom>
          <a:noFill/>
          <a:ln w="19050">
            <a:solidFill>
              <a:schemeClr val="accent2"/>
            </a:solidFill>
            <a:round/>
            <a:headEnd type="none" w="sm" len="sm"/>
            <a:tailEnd type="none" w="sm" len="sm"/>
          </a:ln>
          <a:effectLst/>
        </p:spPr>
        <p:txBody>
          <a:bodyPr wrap="none" anchor="ctr"/>
          <a:lstStyle/>
          <a:p>
            <a:endParaRPr lang="en-US"/>
          </a:p>
        </p:txBody>
      </p:sp>
      <p:sp>
        <p:nvSpPr>
          <p:cNvPr id="47115" name="Text Box 11"/>
          <p:cNvSpPr txBox="1">
            <a:spLocks noChangeArrowheads="1"/>
          </p:cNvSpPr>
          <p:nvPr/>
        </p:nvSpPr>
        <p:spPr bwMode="auto">
          <a:xfrm>
            <a:off x="6673353" y="3818285"/>
            <a:ext cx="1410964" cy="400110"/>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dirty="0">
                <a:solidFill>
                  <a:srgbClr val="FFFFFF"/>
                </a:solidFill>
                <a:latin typeface="Arial"/>
              </a:rPr>
              <a:t>Net rainfall</a:t>
            </a:r>
          </a:p>
        </p:txBody>
      </p:sp>
      <p:sp>
        <p:nvSpPr>
          <p:cNvPr id="2" name="Title 1"/>
          <p:cNvSpPr>
            <a:spLocks noGrp="1"/>
          </p:cNvSpPr>
          <p:nvPr>
            <p:ph type="title"/>
          </p:nvPr>
        </p:nvSpPr>
        <p:spPr/>
        <p:txBody>
          <a:bodyPr/>
          <a:lstStyle/>
          <a:p>
            <a:r>
              <a:rPr lang="da-DK" dirty="0" smtClean="0"/>
              <a:t>The FEH Model</a:t>
            </a:r>
            <a:endParaRPr lang="en-GB" dirty="0"/>
          </a:p>
        </p:txBody>
      </p:sp>
      <p:sp>
        <p:nvSpPr>
          <p:cNvPr id="3" name="Content Placeholder 2"/>
          <p:cNvSpPr>
            <a:spLocks noGrp="1"/>
          </p:cNvSpPr>
          <p:nvPr>
            <p:ph sz="quarter" idx="13"/>
          </p:nvPr>
        </p:nvSpPr>
        <p:spPr/>
        <p:txBody>
          <a:bodyPr/>
          <a:lstStyle/>
          <a:p>
            <a:pPr marL="0" indent="0">
              <a:buNone/>
            </a:pPr>
            <a:r>
              <a:rPr lang="en-US" dirty="0">
                <a:latin typeface="Arial" charset="0"/>
              </a:rPr>
              <a:t>The FEH models divide the storm rainfall in excess/net rainfall (or runoff) </a:t>
            </a:r>
            <a:r>
              <a:rPr lang="en-US" dirty="0" smtClean="0">
                <a:latin typeface="Arial" charset="0"/>
              </a:rPr>
              <a:t/>
            </a:r>
            <a:br>
              <a:rPr lang="en-US" dirty="0" smtClean="0">
                <a:latin typeface="Arial" charset="0"/>
              </a:rPr>
            </a:br>
            <a:r>
              <a:rPr lang="en-US" dirty="0" smtClean="0">
                <a:latin typeface="Arial" charset="0"/>
              </a:rPr>
              <a:t>and </a:t>
            </a:r>
            <a:r>
              <a:rPr lang="en-US" dirty="0">
                <a:latin typeface="Arial" charset="0"/>
              </a:rPr>
              <a:t>water loss (or </a:t>
            </a:r>
            <a:r>
              <a:rPr lang="en-US" dirty="0" smtClean="0">
                <a:latin typeface="Arial" charset="0"/>
              </a:rPr>
              <a:t>infiltration) </a:t>
            </a:r>
            <a:endParaRPr lang="en-US" dirty="0">
              <a:latin typeface="Arial" charset="0"/>
            </a:endParaRPr>
          </a:p>
          <a:p>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da-DK" dirty="0" smtClean="0">
                <a:solidFill>
                  <a:srgbClr val="FFFFFF"/>
                </a:solidFill>
              </a:rPr>
              <a:t>The FEH Model</a:t>
            </a:r>
            <a:endParaRPr lang="en-GB" dirty="0">
              <a:solidFill>
                <a:srgbClr val="FFFFFF"/>
              </a:solidFill>
            </a:endParaRPr>
          </a:p>
        </p:txBody>
      </p:sp>
      <p:sp>
        <p:nvSpPr>
          <p:cNvPr id="45059" name="Rectangle 3"/>
          <p:cNvSpPr>
            <a:spLocks noGrp="1" noChangeArrowheads="1"/>
          </p:cNvSpPr>
          <p:nvPr>
            <p:ph sz="quarter" idx="13"/>
          </p:nvPr>
        </p:nvSpPr>
        <p:spPr>
          <a:noFill/>
          <a:ln/>
        </p:spPr>
        <p:txBody>
          <a:bodyPr/>
          <a:lstStyle/>
          <a:p>
            <a:pPr marL="0" indent="0">
              <a:buNone/>
            </a:pPr>
            <a:r>
              <a:rPr lang="en-GB" dirty="0">
                <a:solidFill>
                  <a:srgbClr val="FFFFFF"/>
                </a:solidFill>
              </a:rPr>
              <a:t>Flood Estimation </a:t>
            </a:r>
            <a:r>
              <a:rPr lang="en-GB" dirty="0" smtClean="0">
                <a:solidFill>
                  <a:srgbClr val="FFFFFF"/>
                </a:solidFill>
              </a:rPr>
              <a:t>Handbook</a:t>
            </a:r>
          </a:p>
          <a:p>
            <a:pPr marL="0" indent="0">
              <a:buNone/>
            </a:pPr>
            <a:endParaRPr lang="en-GB" dirty="0" smtClean="0">
              <a:solidFill>
                <a:srgbClr val="FFFFFF"/>
              </a:solidFill>
            </a:endParaRPr>
          </a:p>
          <a:p>
            <a:pPr marL="0" indent="0">
              <a:buNone/>
            </a:pPr>
            <a:r>
              <a:rPr lang="en-GB" dirty="0" smtClean="0">
                <a:solidFill>
                  <a:srgbClr val="FFFFFF"/>
                </a:solidFill>
              </a:rPr>
              <a:t>Overview</a:t>
            </a:r>
            <a:r>
              <a:rPr lang="en-GB" dirty="0">
                <a:solidFill>
                  <a:srgbClr val="FFFFFF"/>
                </a:solidFill>
              </a:rPr>
              <a:t>:</a:t>
            </a:r>
          </a:p>
          <a:p>
            <a:r>
              <a:rPr lang="en-GB" dirty="0" smtClean="0">
                <a:solidFill>
                  <a:srgbClr val="FFFFFF"/>
                </a:solidFill>
              </a:rPr>
              <a:t>Five </a:t>
            </a:r>
            <a:r>
              <a:rPr lang="en-GB" dirty="0">
                <a:solidFill>
                  <a:srgbClr val="FFFFFF"/>
                </a:solidFill>
              </a:rPr>
              <a:t>volumes</a:t>
            </a:r>
            <a:endParaRPr lang="en-GB" i="1" dirty="0">
              <a:solidFill>
                <a:srgbClr val="FFFFFF"/>
              </a:solidFill>
            </a:endParaRPr>
          </a:p>
          <a:p>
            <a:pPr lvl="1"/>
            <a:r>
              <a:rPr lang="en-GB" dirty="0">
                <a:solidFill>
                  <a:srgbClr val="FFFFFF"/>
                </a:solidFill>
              </a:rPr>
              <a:t>Overview</a:t>
            </a:r>
          </a:p>
          <a:p>
            <a:pPr lvl="1"/>
            <a:r>
              <a:rPr lang="en-GB" dirty="0">
                <a:solidFill>
                  <a:srgbClr val="FFFFFF"/>
                </a:solidFill>
              </a:rPr>
              <a:t>Rainfall Frequency Estimation</a:t>
            </a:r>
          </a:p>
          <a:p>
            <a:pPr lvl="1"/>
            <a:r>
              <a:rPr lang="en-GB" dirty="0">
                <a:solidFill>
                  <a:srgbClr val="FFFFFF"/>
                </a:solidFill>
              </a:rPr>
              <a:t>Statistical Procedures for Flood Frequency estimation</a:t>
            </a:r>
          </a:p>
          <a:p>
            <a:pPr lvl="1"/>
            <a:r>
              <a:rPr lang="en-GB" dirty="0">
                <a:solidFill>
                  <a:srgbClr val="FFFFFF"/>
                </a:solidFill>
              </a:rPr>
              <a:t>The Flood Studies Report (FSR) rainfall-runoff method</a:t>
            </a:r>
          </a:p>
          <a:p>
            <a:pPr lvl="1"/>
            <a:r>
              <a:rPr lang="en-GB" dirty="0">
                <a:solidFill>
                  <a:srgbClr val="FFFFFF"/>
                </a:solidFill>
              </a:rPr>
              <a:t>Catchment Descriptors</a:t>
            </a:r>
            <a:endParaRPr lang="en-GB" dirty="0">
              <a:solidFill>
                <a:srgbClr val="FFFFFF"/>
              </a:solidFill>
              <a:effectLst>
                <a:outerShdw blurRad="38100" dist="38100" dir="2700000" algn="tl">
                  <a:srgbClr val="C0C0C0"/>
                </a:outerShdw>
              </a:effectLst>
            </a:endParaRPr>
          </a:p>
          <a:p>
            <a:endParaRPr lang="en-GB" dirty="0" smtClean="0">
              <a:solidFill>
                <a:srgbClr val="FFFFFF"/>
              </a:solidFill>
            </a:endParaRPr>
          </a:p>
          <a:p>
            <a:r>
              <a:rPr lang="en-GB" dirty="0" smtClean="0">
                <a:solidFill>
                  <a:srgbClr val="FFFFFF"/>
                </a:solidFill>
              </a:rPr>
              <a:t>Two </a:t>
            </a:r>
            <a:r>
              <a:rPr lang="en-GB" dirty="0">
                <a:solidFill>
                  <a:srgbClr val="FFFFFF"/>
                </a:solidFill>
              </a:rPr>
              <a:t>CDs</a:t>
            </a:r>
          </a:p>
          <a:p>
            <a:pPr lvl="1"/>
            <a:r>
              <a:rPr lang="en-GB" dirty="0">
                <a:solidFill>
                  <a:srgbClr val="FFFFFF"/>
                </a:solidFill>
              </a:rPr>
              <a:t>FEH CD-ROM: Digital descriptors for all catchments in the UK </a:t>
            </a:r>
          </a:p>
          <a:p>
            <a:pPr lvl="1"/>
            <a:r>
              <a:rPr lang="en-GB" dirty="0">
                <a:solidFill>
                  <a:srgbClr val="FFFFFF"/>
                </a:solidFill>
              </a:rPr>
              <a:t>WINFAP-FEH: Statistical analysis to arrive at a T-year flood </a:t>
            </a:r>
          </a:p>
          <a:p>
            <a:pPr marL="0" indent="0"/>
            <a:r>
              <a:rPr lang="en-GB" sz="1800" dirty="0">
                <a:solidFill>
                  <a:srgbClr val="FFFFFF"/>
                </a:solidFill>
                <a:latin typeface="Arial" charset="0"/>
              </a:rPr>
              <a:t>	</a:t>
            </a:r>
          </a:p>
        </p:txBody>
      </p:sp>
      <p:grpSp>
        <p:nvGrpSpPr>
          <p:cNvPr id="45065" name="Group 9"/>
          <p:cNvGrpSpPr>
            <a:grpSpLocks/>
          </p:cNvGrpSpPr>
          <p:nvPr/>
        </p:nvGrpSpPr>
        <p:grpSpPr bwMode="auto">
          <a:xfrm>
            <a:off x="6876256" y="3339009"/>
            <a:ext cx="2016125" cy="954087"/>
            <a:chOff x="4044" y="1922"/>
            <a:chExt cx="1608" cy="601"/>
          </a:xfrm>
        </p:grpSpPr>
        <p:sp>
          <p:nvSpPr>
            <p:cNvPr id="45063" name="Line 7"/>
            <p:cNvSpPr>
              <a:spLocks noChangeShapeType="1"/>
            </p:cNvSpPr>
            <p:nvPr/>
          </p:nvSpPr>
          <p:spPr bwMode="auto">
            <a:xfrm flipH="1">
              <a:off x="4044" y="2274"/>
              <a:ext cx="504" cy="0"/>
            </a:xfrm>
            <a:prstGeom prst="line">
              <a:avLst/>
            </a:prstGeom>
            <a:noFill/>
            <a:ln w="38100">
              <a:solidFill>
                <a:schemeClr val="accent2"/>
              </a:solidFill>
              <a:round/>
              <a:headEnd/>
              <a:tailEnd type="triangle" w="med" len="med"/>
            </a:ln>
            <a:effectLst/>
          </p:spPr>
          <p:txBody>
            <a:bodyPr wrap="none" anchor="ctr"/>
            <a:lstStyle/>
            <a:p>
              <a:endParaRPr lang="en-US">
                <a:solidFill>
                  <a:srgbClr val="FFFFFF"/>
                </a:solidFill>
              </a:endParaRPr>
            </a:p>
          </p:txBody>
        </p:sp>
        <p:sp>
          <p:nvSpPr>
            <p:cNvPr id="45064" name="Text Box 8"/>
            <p:cNvSpPr txBox="1">
              <a:spLocks noChangeArrowheads="1"/>
            </p:cNvSpPr>
            <p:nvPr/>
          </p:nvSpPr>
          <p:spPr bwMode="auto">
            <a:xfrm>
              <a:off x="4580" y="1922"/>
              <a:ext cx="1072" cy="601"/>
            </a:xfrm>
            <a:prstGeom prst="rect">
              <a:avLst/>
            </a:prstGeom>
            <a:solidFill>
              <a:schemeClr val="accent2"/>
            </a:solidFill>
            <a:ln w="38100">
              <a:solidFill>
                <a:schemeClr val="accent2"/>
              </a:solidFill>
              <a:miter lim="800000"/>
              <a:headEnd type="none" w="sm" len="sm"/>
              <a:tailEnd type="none" w="sm" len="sm"/>
            </a:ln>
            <a:effectLst/>
          </p:spPr>
          <p:txBody>
            <a:bodyPr>
              <a:spAutoFit/>
            </a:bodyPr>
            <a:lstStyle/>
            <a:p>
              <a:pPr defTabSz="762000" eaLnBrk="0" hangingPunct="0"/>
              <a:r>
                <a:rPr lang="en-GB" sz="1800" dirty="0">
                  <a:solidFill>
                    <a:srgbClr val="FFFFFF"/>
                  </a:solidFill>
                  <a:latin typeface="Arial" charset="0"/>
                </a:rPr>
                <a:t>MIKE 11</a:t>
              </a:r>
            </a:p>
            <a:p>
              <a:pPr defTabSz="762000" eaLnBrk="0" hangingPunct="0"/>
              <a:r>
                <a:rPr lang="en-GB" sz="1800" dirty="0">
                  <a:solidFill>
                    <a:srgbClr val="FFFFFF"/>
                  </a:solidFill>
                  <a:latin typeface="Arial" charset="0"/>
                </a:rPr>
                <a:t>FEH main focus</a:t>
              </a:r>
            </a:p>
          </p:txBody>
        </p:sp>
      </p:grpSp>
      <p:sp>
        <p:nvSpPr>
          <p:cNvPr id="2" name="Footer Placeholder 1"/>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5065"/>
                                        </p:tgtEl>
                                        <p:attrNameLst>
                                          <p:attrName>style.visibility</p:attrName>
                                        </p:attrNameLst>
                                      </p:cBhvr>
                                      <p:to>
                                        <p:strVal val="visible"/>
                                      </p:to>
                                    </p:set>
                                    <p:anim calcmode="lin" valueType="num">
                                      <p:cBhvr additive="base">
                                        <p:cTn id="7" dur="500" fill="hold"/>
                                        <p:tgtEl>
                                          <p:spTgt spid="45065"/>
                                        </p:tgtEl>
                                        <p:attrNameLst>
                                          <p:attrName>ppt_x</p:attrName>
                                        </p:attrNameLst>
                                      </p:cBhvr>
                                      <p:tavLst>
                                        <p:tav tm="0">
                                          <p:val>
                                            <p:strVal val="1+#ppt_w/2"/>
                                          </p:val>
                                        </p:tav>
                                        <p:tav tm="100000">
                                          <p:val>
                                            <p:strVal val="#ppt_x"/>
                                          </p:val>
                                        </p:tav>
                                      </p:tavLst>
                                    </p:anim>
                                    <p:anim calcmode="lin" valueType="num">
                                      <p:cBhvr additive="base">
                                        <p:cTn id="8" dur="500" fill="hold"/>
                                        <p:tgtEl>
                                          <p:spTgt spid="450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FEH Model</a:t>
            </a:r>
            <a:endParaRPr lang="en-GB" dirty="0"/>
          </a:p>
        </p:txBody>
      </p:sp>
      <p:sp>
        <p:nvSpPr>
          <p:cNvPr id="3" name="Content Placeholder 2"/>
          <p:cNvSpPr>
            <a:spLocks noGrp="1"/>
          </p:cNvSpPr>
          <p:nvPr>
            <p:ph sz="quarter" idx="13"/>
          </p:nvPr>
        </p:nvSpPr>
        <p:spPr/>
        <p:txBody>
          <a:bodyPr/>
          <a:lstStyle/>
          <a:p>
            <a:pPr marL="0" indent="0" defTabSz="762000" eaLnBrk="0" hangingPunct="0">
              <a:spcBef>
                <a:spcPts val="500"/>
              </a:spcBef>
              <a:spcAft>
                <a:spcPts val="500"/>
              </a:spcAft>
              <a:buNone/>
            </a:pPr>
            <a:r>
              <a:rPr lang="en-US" dirty="0">
                <a:latin typeface="Arial" charset="0"/>
              </a:rPr>
              <a:t>The MIKE 11 FEH module generates flood hydrographs based on catchment descriptors extracted from the FEH </a:t>
            </a:r>
            <a:r>
              <a:rPr lang="en-US" dirty="0" smtClean="0">
                <a:latin typeface="Arial" charset="0"/>
              </a:rPr>
              <a:t>CD-ROM </a:t>
            </a:r>
            <a:endParaRPr lang="en-US" dirty="0">
              <a:latin typeface="Arial" charset="0"/>
            </a:endParaRPr>
          </a:p>
          <a:p>
            <a:pPr defTabSz="762000" eaLnBrk="0" hangingPunct="0">
              <a:spcBef>
                <a:spcPts val="500"/>
              </a:spcBef>
              <a:spcAft>
                <a:spcPts val="500"/>
              </a:spcAft>
            </a:pPr>
            <a:endParaRPr lang="en-US" dirty="0">
              <a:latin typeface="Arial" charset="0"/>
            </a:endParaRPr>
          </a:p>
          <a:p>
            <a:pPr marL="0" indent="0" defTabSz="762000" eaLnBrk="0" hangingPunct="0">
              <a:spcBef>
                <a:spcPts val="500"/>
              </a:spcBef>
              <a:spcAft>
                <a:spcPts val="500"/>
              </a:spcAft>
              <a:buNone/>
            </a:pPr>
            <a:r>
              <a:rPr lang="en-US" dirty="0">
                <a:latin typeface="Arial" charset="0"/>
              </a:rPr>
              <a:t>Three main methods are available for hydrograph generation:</a:t>
            </a:r>
          </a:p>
          <a:p>
            <a:pPr defTabSz="762000" eaLnBrk="0" hangingPunct="0">
              <a:spcBef>
                <a:spcPts val="500"/>
              </a:spcBef>
              <a:spcAft>
                <a:spcPts val="500"/>
              </a:spcAft>
              <a:buFontTx/>
              <a:buChar char="•"/>
            </a:pPr>
            <a:r>
              <a:rPr lang="en-US" dirty="0">
                <a:latin typeface="Arial" charset="0"/>
              </a:rPr>
              <a:t> Generation of a T-year event</a:t>
            </a:r>
          </a:p>
          <a:p>
            <a:pPr defTabSz="762000" eaLnBrk="0" hangingPunct="0">
              <a:spcBef>
                <a:spcPts val="500"/>
              </a:spcBef>
              <a:spcAft>
                <a:spcPts val="500"/>
              </a:spcAft>
              <a:buFontTx/>
              <a:buChar char="•"/>
            </a:pPr>
            <a:r>
              <a:rPr lang="en-US" dirty="0" smtClean="0">
                <a:latin typeface="Arial" charset="0"/>
              </a:rPr>
              <a:t> </a:t>
            </a:r>
            <a:r>
              <a:rPr lang="en-US" dirty="0">
                <a:latin typeface="Arial" charset="0"/>
              </a:rPr>
              <a:t>Generation of a Probable Maximum Flood (PMF)</a:t>
            </a:r>
          </a:p>
          <a:p>
            <a:pPr defTabSz="762000" eaLnBrk="0" hangingPunct="0">
              <a:spcBef>
                <a:spcPts val="500"/>
              </a:spcBef>
              <a:spcAft>
                <a:spcPts val="500"/>
              </a:spcAft>
              <a:buFontTx/>
              <a:buChar char="•"/>
            </a:pPr>
            <a:r>
              <a:rPr lang="en-US" dirty="0" smtClean="0">
                <a:latin typeface="Arial" charset="0"/>
              </a:rPr>
              <a:t> </a:t>
            </a:r>
            <a:r>
              <a:rPr lang="en-US" dirty="0">
                <a:latin typeface="Arial" charset="0"/>
              </a:rPr>
              <a:t>Generation of an observed Flood Event</a:t>
            </a:r>
          </a:p>
          <a:p>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FEH Model</a:t>
            </a:r>
            <a:endParaRPr lang="en-GB" dirty="0"/>
          </a:p>
        </p:txBody>
      </p:sp>
      <p:sp>
        <p:nvSpPr>
          <p:cNvPr id="3" name="Content Placeholder 2"/>
          <p:cNvSpPr>
            <a:spLocks noGrp="1"/>
          </p:cNvSpPr>
          <p:nvPr>
            <p:ph sz="quarter" idx="13"/>
          </p:nvPr>
        </p:nvSpPr>
        <p:spPr/>
        <p:txBody>
          <a:bodyPr/>
          <a:lstStyle/>
          <a:p>
            <a:pPr marL="0" indent="0" defTabSz="762000" eaLnBrk="0" hangingPunct="0">
              <a:spcBef>
                <a:spcPts val="500"/>
              </a:spcBef>
              <a:spcAft>
                <a:spcPts val="500"/>
              </a:spcAft>
              <a:buNone/>
            </a:pPr>
            <a:r>
              <a:rPr lang="en-US" dirty="0">
                <a:latin typeface="Arial" charset="0"/>
              </a:rPr>
              <a:t>The three methods differ mainly in the rainfall inputs which are respectively:</a:t>
            </a:r>
            <a:br>
              <a:rPr lang="en-US" dirty="0">
                <a:latin typeface="Arial" charset="0"/>
              </a:rPr>
            </a:br>
            <a:endParaRPr lang="en-US" dirty="0">
              <a:latin typeface="Arial" charset="0"/>
            </a:endParaRPr>
          </a:p>
          <a:p>
            <a:pPr defTabSz="762000" eaLnBrk="0" hangingPunct="0">
              <a:spcBef>
                <a:spcPts val="500"/>
              </a:spcBef>
              <a:spcAft>
                <a:spcPts val="500"/>
              </a:spcAft>
              <a:buFontTx/>
              <a:buChar char="•"/>
            </a:pPr>
            <a:r>
              <a:rPr lang="en-US" dirty="0">
                <a:latin typeface="Arial" charset="0"/>
              </a:rPr>
              <a:t> Statistically derived to produce a T-year event</a:t>
            </a:r>
          </a:p>
          <a:p>
            <a:pPr defTabSz="762000" eaLnBrk="0" hangingPunct="0">
              <a:spcBef>
                <a:spcPts val="500"/>
              </a:spcBef>
              <a:spcAft>
                <a:spcPts val="500"/>
              </a:spcAft>
              <a:buFontTx/>
              <a:buChar char="•"/>
            </a:pPr>
            <a:r>
              <a:rPr lang="en-US" dirty="0" smtClean="0">
                <a:latin typeface="Arial" charset="0"/>
              </a:rPr>
              <a:t> </a:t>
            </a:r>
            <a:r>
              <a:rPr lang="en-US" dirty="0">
                <a:latin typeface="Arial" charset="0"/>
              </a:rPr>
              <a:t>Probable Maximum Precipitation (PMP)</a:t>
            </a:r>
          </a:p>
          <a:p>
            <a:pPr defTabSz="762000" eaLnBrk="0" hangingPunct="0">
              <a:spcBef>
                <a:spcPts val="500"/>
              </a:spcBef>
              <a:spcAft>
                <a:spcPts val="500"/>
              </a:spcAft>
              <a:buFontTx/>
              <a:buChar char="•"/>
            </a:pPr>
            <a:r>
              <a:rPr lang="en-US" dirty="0" smtClean="0">
                <a:latin typeface="Arial" charset="0"/>
              </a:rPr>
              <a:t> </a:t>
            </a:r>
            <a:r>
              <a:rPr lang="en-US" dirty="0">
                <a:latin typeface="Arial" charset="0"/>
              </a:rPr>
              <a:t>Actual Rainfall</a:t>
            </a:r>
          </a:p>
          <a:p>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FEH Model</a:t>
            </a:r>
            <a:endParaRPr lang="en-GB" dirty="0"/>
          </a:p>
        </p:txBody>
      </p:sp>
      <p:sp>
        <p:nvSpPr>
          <p:cNvPr id="3" name="Content Placeholder 2"/>
          <p:cNvSpPr>
            <a:spLocks noGrp="1"/>
          </p:cNvSpPr>
          <p:nvPr>
            <p:ph sz="quarter" idx="13"/>
          </p:nvPr>
        </p:nvSpPr>
        <p:spPr/>
        <p:txBody>
          <a:bodyPr/>
          <a:lstStyle/>
          <a:p>
            <a:pPr marL="0" indent="0" defTabSz="762000" eaLnBrk="0" hangingPunct="0">
              <a:spcBef>
                <a:spcPts val="500"/>
              </a:spcBef>
              <a:spcAft>
                <a:spcPts val="500"/>
              </a:spcAft>
              <a:buNone/>
            </a:pPr>
            <a:r>
              <a:rPr lang="en-US" dirty="0">
                <a:latin typeface="Arial" charset="0"/>
              </a:rPr>
              <a:t>Regardless of the type of hydrograph method the response is governed by three main parameters:</a:t>
            </a:r>
            <a:br>
              <a:rPr lang="en-US" dirty="0">
                <a:latin typeface="Arial" charset="0"/>
              </a:rPr>
            </a:br>
            <a:endParaRPr lang="en-US" dirty="0">
              <a:latin typeface="Arial" charset="0"/>
            </a:endParaRPr>
          </a:p>
          <a:p>
            <a:pPr defTabSz="762000" eaLnBrk="0" hangingPunct="0">
              <a:spcBef>
                <a:spcPts val="500"/>
              </a:spcBef>
              <a:spcAft>
                <a:spcPts val="500"/>
              </a:spcAft>
              <a:buFontTx/>
              <a:buChar char="•"/>
            </a:pPr>
            <a:r>
              <a:rPr lang="en-US" dirty="0">
                <a:latin typeface="Arial" charset="0"/>
              </a:rPr>
              <a:t> Time to peak: Timing and shape</a:t>
            </a:r>
          </a:p>
          <a:p>
            <a:pPr defTabSz="762000" eaLnBrk="0" hangingPunct="0">
              <a:spcBef>
                <a:spcPts val="500"/>
              </a:spcBef>
              <a:spcAft>
                <a:spcPts val="500"/>
              </a:spcAft>
              <a:buFontTx/>
              <a:buChar char="•"/>
            </a:pPr>
            <a:r>
              <a:rPr lang="en-US" dirty="0" smtClean="0">
                <a:latin typeface="Arial" charset="0"/>
              </a:rPr>
              <a:t> </a:t>
            </a:r>
            <a:r>
              <a:rPr lang="en-US" dirty="0">
                <a:latin typeface="Arial" charset="0"/>
              </a:rPr>
              <a:t>Percentage runoff: Loss estimation</a:t>
            </a:r>
          </a:p>
          <a:p>
            <a:pPr defTabSz="762000" eaLnBrk="0" hangingPunct="0">
              <a:spcBef>
                <a:spcPts val="500"/>
              </a:spcBef>
              <a:spcAft>
                <a:spcPts val="500"/>
              </a:spcAft>
              <a:buFontTx/>
              <a:buChar char="•"/>
            </a:pPr>
            <a:r>
              <a:rPr lang="en-US" dirty="0" smtClean="0">
                <a:latin typeface="Arial" charset="0"/>
              </a:rPr>
              <a:t> </a:t>
            </a:r>
            <a:r>
              <a:rPr lang="en-US" dirty="0" err="1">
                <a:latin typeface="Arial" charset="0"/>
              </a:rPr>
              <a:t>Baseflow</a:t>
            </a:r>
            <a:r>
              <a:rPr lang="en-US" dirty="0">
                <a:latin typeface="Arial" charset="0"/>
              </a:rPr>
              <a:t>: Background groundwater runoff</a:t>
            </a:r>
          </a:p>
          <a:p>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DHI_UK_Software</Template>
  <TotalTime>91</TotalTime>
  <Pages>3</Pages>
  <Words>885</Words>
  <Application>Microsoft Office PowerPoint</Application>
  <PresentationFormat>On-screen Show (4:3)</PresentationFormat>
  <Paragraphs>201</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MIKEPowerPointForTransfer_4-3</vt:lpstr>
      <vt:lpstr>Worksheet</vt:lpstr>
      <vt:lpstr>Equation</vt:lpstr>
      <vt:lpstr>MIKE 11</vt:lpstr>
      <vt:lpstr>Modelling Rainfall-Runoff using FEH</vt:lpstr>
      <vt:lpstr>The FEH Model</vt:lpstr>
      <vt:lpstr>The FEH Model</vt:lpstr>
      <vt:lpstr>The FEH Model</vt:lpstr>
      <vt:lpstr>The FEH Model</vt:lpstr>
      <vt:lpstr>The FEH Model</vt:lpstr>
      <vt:lpstr>The FEH Model</vt:lpstr>
      <vt:lpstr>The FEH Model</vt:lpstr>
      <vt:lpstr>FEH Unit Hydrograph</vt:lpstr>
      <vt:lpstr>Determining the Time to Peak Tp</vt:lpstr>
      <vt:lpstr>Determining the Time to Peak Tp</vt:lpstr>
      <vt:lpstr>Time to peak Tp from Catchment Lag</vt:lpstr>
      <vt:lpstr>Time to peak Tp from catchment Descriptors</vt:lpstr>
      <vt:lpstr>Time to peak Tp from Donor Catchment</vt:lpstr>
      <vt:lpstr>Determining the Percentage Runoff (PR)</vt:lpstr>
      <vt:lpstr>Catchment Wetness Index (CWI)</vt:lpstr>
      <vt:lpstr>Determining the standard Percentage Runoff Fraction(SPRF)</vt:lpstr>
      <vt:lpstr>SPRF from Baseflow Index (BFI)</vt:lpstr>
      <vt:lpstr>SPRF from Catchment Descriptors</vt:lpstr>
      <vt:lpstr>SPR from Donor Catchment</vt:lpstr>
      <vt:lpstr>Determining the Base Flow (BF)</vt:lpstr>
      <vt:lpstr>Determining the Base Flow(BF)</vt:lpstr>
      <vt:lpstr>Base Flow from Catchment Descriptors</vt:lpstr>
      <vt:lpstr>BF from Donor Catchment</vt:lpstr>
      <vt:lpstr>The FEH hydrograph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Rainfall Runoff Using the FEH Method</dc:title>
  <dc:creator>DHI (HCA/JSL)</dc:creator>
  <cp:lastModifiedBy>Loni Skov Madsen</cp:lastModifiedBy>
  <cp:revision>79</cp:revision>
  <cp:lastPrinted>1998-10-26T13:17:28Z</cp:lastPrinted>
  <dcterms:created xsi:type="dcterms:W3CDTF">1997-10-01T15:21:22Z</dcterms:created>
  <dcterms:modified xsi:type="dcterms:W3CDTF">2013-04-08T12:40:13Z</dcterms:modified>
</cp:coreProperties>
</file>